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2"/>
  </p:notesMasterIdLst>
  <p:sldIdLst>
    <p:sldId id="256" r:id="rId2"/>
    <p:sldId id="263" r:id="rId3"/>
    <p:sldId id="259" r:id="rId4"/>
    <p:sldId id="298" r:id="rId5"/>
    <p:sldId id="286" r:id="rId6"/>
    <p:sldId id="299" r:id="rId7"/>
    <p:sldId id="297" r:id="rId8"/>
    <p:sldId id="336" r:id="rId9"/>
    <p:sldId id="334" r:id="rId10"/>
    <p:sldId id="262" r:id="rId11"/>
    <p:sldId id="287" r:id="rId12"/>
    <p:sldId id="269" r:id="rId13"/>
    <p:sldId id="288" r:id="rId14"/>
    <p:sldId id="289" r:id="rId15"/>
    <p:sldId id="268" r:id="rId16"/>
    <p:sldId id="273" r:id="rId17"/>
    <p:sldId id="274" r:id="rId18"/>
    <p:sldId id="271" r:id="rId19"/>
    <p:sldId id="275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90" r:id="rId28"/>
    <p:sldId id="292" r:id="rId29"/>
    <p:sldId id="293" r:id="rId30"/>
    <p:sldId id="337" r:id="rId31"/>
    <p:sldId id="294" r:id="rId32"/>
    <p:sldId id="295" r:id="rId33"/>
    <p:sldId id="296" r:id="rId34"/>
    <p:sldId id="338" r:id="rId35"/>
    <p:sldId id="257" r:id="rId36"/>
    <p:sldId id="383" r:id="rId37"/>
    <p:sldId id="320" r:id="rId38"/>
    <p:sldId id="332" r:id="rId39"/>
    <p:sldId id="333" r:id="rId40"/>
    <p:sldId id="339" r:id="rId41"/>
    <p:sldId id="331" r:id="rId42"/>
    <p:sldId id="321" r:id="rId43"/>
    <p:sldId id="322" r:id="rId44"/>
    <p:sldId id="323" r:id="rId45"/>
    <p:sldId id="324" r:id="rId46"/>
    <p:sldId id="325" r:id="rId47"/>
    <p:sldId id="326" r:id="rId48"/>
    <p:sldId id="327" r:id="rId49"/>
    <p:sldId id="328" r:id="rId50"/>
    <p:sldId id="329" r:id="rId51"/>
    <p:sldId id="330" r:id="rId52"/>
    <p:sldId id="340" r:id="rId53"/>
    <p:sldId id="362" r:id="rId54"/>
    <p:sldId id="363" r:id="rId55"/>
    <p:sldId id="364" r:id="rId56"/>
    <p:sldId id="367" r:id="rId57"/>
    <p:sldId id="335" r:id="rId58"/>
    <p:sldId id="369" r:id="rId59"/>
    <p:sldId id="370" r:id="rId60"/>
    <p:sldId id="371" r:id="rId61"/>
    <p:sldId id="372" r:id="rId62"/>
    <p:sldId id="374" r:id="rId63"/>
    <p:sldId id="373" r:id="rId64"/>
    <p:sldId id="375" r:id="rId65"/>
    <p:sldId id="376" r:id="rId66"/>
    <p:sldId id="377" r:id="rId67"/>
    <p:sldId id="379" r:id="rId68"/>
    <p:sldId id="380" r:id="rId69"/>
    <p:sldId id="381" r:id="rId70"/>
    <p:sldId id="382" r:id="rId7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593" autoAdjust="0"/>
  </p:normalViewPr>
  <p:slideViewPr>
    <p:cSldViewPr snapToGrid="0">
      <p:cViewPr varScale="1">
        <p:scale>
          <a:sx n="52" d="100"/>
          <a:sy n="52" d="100"/>
        </p:scale>
        <p:origin x="54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2CB175-EFBE-4E5C-92E9-E6A8C3996909}" type="datetimeFigureOut">
              <a:rPr lang="zh-TW" altLang="en-US" smtClean="0"/>
              <a:t>2023/5/9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376BCA-392E-487D-8325-D81709ED2E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1762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C15B2B-11DF-4888-ACAE-E3034A609F0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9791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With round robin, participants run SSGD sequentially. Each downloads a fraction of the most updated parameters from the server, runs local training, and uploads selected gradients;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F3AB4-F631-476F-B127-65F88459F298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3855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With random order, participants download, learn, and upload in random order, but access to the server is atomic, i.e., participants lock it before reading and release the lock after writing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F3AB4-F631-476F-B127-65F88459F298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8064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With asynchronous, participants do not coordinate. While one participant is training on a set of parameters, others may update them on the server before training finishes.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F3AB4-F631-476F-B127-65F88459F298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25817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f: computes parameter gradients and selects which of them to share with other participants.</a:t>
            </a:r>
          </a:p>
          <a:p>
            <a:r>
              <a:rPr lang="en-US" altLang="zh-TW" dirty="0"/>
              <a:t>For any two datasets D and D 0 differing in a single item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F3AB4-F631-476F-B127-65F88459F298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75977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F3AB4-F631-476F-B127-65F88459F298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90845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F3AB4-F631-476F-B127-65F88459F298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9680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不同</a:t>
            </a:r>
            <a:r>
              <a:rPr lang="en-US" altLang="zh-TW" dirty="0"/>
              <a:t>upload fraction</a:t>
            </a:r>
            <a:r>
              <a:rPr lang="zh-TW" altLang="en-US" dirty="0"/>
              <a:t> 及 </a:t>
            </a:r>
            <a:r>
              <a:rPr lang="en-US" altLang="zh-TW" dirty="0"/>
              <a:t>batch size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F3AB4-F631-476F-B127-65F88459F298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4704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F3AB4-F631-476F-B127-65F88459F298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27927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不同</a:t>
            </a:r>
            <a:r>
              <a:rPr lang="en-US" altLang="zh-TW" dirty="0"/>
              <a:t>number of  participants</a:t>
            </a:r>
            <a:r>
              <a:rPr lang="zh-TW" altLang="en-US" dirty="0"/>
              <a:t>和</a:t>
            </a:r>
            <a:r>
              <a:rPr lang="en-US" altLang="zh-TW" dirty="0"/>
              <a:t>exchange protocol</a:t>
            </a:r>
            <a:r>
              <a:rPr lang="zh-TW" altLang="en-US" dirty="0"/>
              <a:t>比較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F3AB4-F631-476F-B127-65F88459F298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78424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不同</a:t>
            </a:r>
            <a:r>
              <a:rPr lang="en-US" altLang="zh-TW" dirty="0"/>
              <a:t>number of  participants</a:t>
            </a:r>
            <a:r>
              <a:rPr lang="zh-TW" altLang="en-US" dirty="0"/>
              <a:t>和</a:t>
            </a:r>
            <a:r>
              <a:rPr lang="en-US" altLang="zh-TW" dirty="0"/>
              <a:t>exchange protocol</a:t>
            </a:r>
            <a:r>
              <a:rPr lang="zh-TW" altLang="en-US" dirty="0"/>
              <a:t>比較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F3AB4-F631-476F-B127-65F88459F298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0073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F3AB4-F631-476F-B127-65F88459F298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52495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gradient</a:t>
            </a:r>
            <a:r>
              <a:rPr lang="zh-TW" altLang="en-US" dirty="0"/>
              <a:t>選擇方式的不同比較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F3AB4-F631-476F-B127-65F88459F298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74742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不同的</a:t>
            </a:r>
            <a:r>
              <a:rPr lang="en-US" altLang="zh-TW" dirty="0"/>
              <a:t>participants</a:t>
            </a:r>
            <a:r>
              <a:rPr lang="zh-TW" altLang="en-US" dirty="0"/>
              <a:t>數量和</a:t>
            </a:r>
            <a:r>
              <a:rPr lang="en-US" altLang="zh-TW" dirty="0"/>
              <a:t>learning rate</a:t>
            </a:r>
            <a:r>
              <a:rPr lang="zh-TW" altLang="en-US" dirty="0"/>
              <a:t>組合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F3AB4-F631-476F-B127-65F88459F298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23049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Privacy experiments</a:t>
            </a:r>
          </a:p>
          <a:p>
            <a:r>
              <a:rPr lang="en-US" altLang="zh-TW" dirty="0"/>
              <a:t>As expected, smaller  values (i.e., stronger differential privacy guarantees) result in lower accuracy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F3AB4-F631-476F-B127-65F88459F298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41793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Privacy experiments</a:t>
            </a:r>
          </a:p>
          <a:p>
            <a:r>
              <a:rPr lang="en-US" altLang="zh-TW" dirty="0"/>
              <a:t>As expected, smaller  values (i.e., stronger differential privacy guarantees) result in lower accuracy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F3AB4-F631-476F-B127-65F88459F298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40165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Exchange protocol</a:t>
            </a:r>
            <a:r>
              <a:rPr lang="zh-TW" altLang="en-US" dirty="0"/>
              <a:t>的比較</a:t>
            </a:r>
            <a:endParaRPr lang="en-US" altLang="zh-TW" dirty="0"/>
          </a:p>
          <a:p>
            <a:r>
              <a:rPr lang="zh-TW" altLang="en-US" dirty="0"/>
              <a:t>要多一些</a:t>
            </a:r>
            <a:r>
              <a:rPr lang="en-US" altLang="zh-TW" dirty="0"/>
              <a:t>epoch</a:t>
            </a:r>
            <a:r>
              <a:rPr lang="zh-TW" altLang="en-US" dirty="0"/>
              <a:t> </a:t>
            </a:r>
            <a:r>
              <a:rPr lang="en-US" altLang="zh-TW" dirty="0"/>
              <a:t>(100)</a:t>
            </a:r>
          </a:p>
          <a:p>
            <a:r>
              <a:rPr lang="zh-TW" altLang="en-US" dirty="0"/>
              <a:t>以及</a:t>
            </a:r>
            <a:r>
              <a:rPr lang="en-US" altLang="zh-TW" dirty="0"/>
              <a:t>local train</a:t>
            </a:r>
            <a:r>
              <a:rPr lang="zh-TW" altLang="en-US" dirty="0"/>
              <a:t>是怎麼取</a:t>
            </a:r>
            <a:endParaRPr lang="en-US" altLang="zh-TW" dirty="0"/>
          </a:p>
          <a:p>
            <a:r>
              <a:rPr lang="zh-TW" altLang="en-US" dirty="0"/>
              <a:t>這張圖用意是什麼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這邊是上傳</a:t>
            </a:r>
            <a:r>
              <a:rPr lang="en-US" altLang="zh-TW" dirty="0"/>
              <a:t>parameters</a:t>
            </a:r>
            <a:r>
              <a:rPr lang="zh-TW" altLang="en-US" dirty="0"/>
              <a:t>，因為這篇</a:t>
            </a:r>
            <a:r>
              <a:rPr lang="en-US" altLang="zh-TW" dirty="0"/>
              <a:t>paper</a:t>
            </a:r>
            <a:r>
              <a:rPr lang="zh-TW" altLang="en-US" dirty="0"/>
              <a:t>是做</a:t>
            </a:r>
            <a:r>
              <a:rPr lang="en-US" altLang="zh-TW" dirty="0"/>
              <a:t>upload gradients</a:t>
            </a:r>
            <a:r>
              <a:rPr lang="zh-TW" altLang="en-US" dirty="0"/>
              <a:t>，所以我們想看上傳</a:t>
            </a:r>
            <a:r>
              <a:rPr lang="en-US" altLang="zh-TW" dirty="0"/>
              <a:t>parameters</a:t>
            </a:r>
            <a:r>
              <a:rPr lang="zh-TW" altLang="en-US" dirty="0"/>
              <a:t>時的表現會如何</a:t>
            </a:r>
            <a:endParaRPr lang="en-US" altLang="zh-TW" dirty="0"/>
          </a:p>
          <a:p>
            <a:r>
              <a:rPr lang="zh-TW" altLang="en-US" dirty="0"/>
              <a:t>因為</a:t>
            </a:r>
            <a:r>
              <a:rPr lang="en-US" altLang="zh-TW" dirty="0"/>
              <a:t>paper</a:t>
            </a:r>
            <a:r>
              <a:rPr lang="zh-TW" altLang="en-US" dirty="0"/>
              <a:t>裡面直接比</a:t>
            </a:r>
            <a:r>
              <a:rPr lang="en-US" altLang="zh-TW" dirty="0"/>
              <a:t>accuracy</a:t>
            </a:r>
            <a:r>
              <a:rPr lang="zh-TW" altLang="en-US" dirty="0"/>
              <a:t>，我們想知道在</a:t>
            </a:r>
            <a:r>
              <a:rPr lang="en-US" altLang="zh-TW" dirty="0"/>
              <a:t>round robin</a:t>
            </a:r>
            <a:r>
              <a:rPr lang="zh-TW" altLang="en-US" dirty="0"/>
              <a:t>下模型收斂的情況，所以我們去做實驗看看和</a:t>
            </a:r>
            <a:r>
              <a:rPr lang="en-US" altLang="zh-TW" dirty="0"/>
              <a:t>local train</a:t>
            </a:r>
            <a:r>
              <a:rPr lang="zh-TW" altLang="en-US" dirty="0"/>
              <a:t>相比會是什麼情形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F3AB4-F631-476F-B127-65F88459F298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42177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Exchange protocol</a:t>
            </a:r>
            <a:r>
              <a:rPr lang="zh-TW" altLang="en-US" dirty="0"/>
              <a:t>的比較</a:t>
            </a:r>
            <a:endParaRPr lang="en-US" altLang="zh-TW" dirty="0"/>
          </a:p>
          <a:p>
            <a:r>
              <a:rPr lang="zh-TW" altLang="en-US" dirty="0"/>
              <a:t>講清楚</a:t>
            </a:r>
            <a:r>
              <a:rPr lang="en-US" altLang="zh-TW" dirty="0"/>
              <a:t>m</a:t>
            </a:r>
            <a:r>
              <a:rPr lang="zh-TW" altLang="en-US" dirty="0"/>
              <a:t>是什麼 前面就先講</a:t>
            </a:r>
            <a:endParaRPr lang="en-US" altLang="zh-TW" dirty="0"/>
          </a:p>
          <a:p>
            <a:r>
              <a:rPr lang="zh-TW" altLang="en-US" dirty="0"/>
              <a:t>做</a:t>
            </a:r>
            <a:r>
              <a:rPr lang="en-US" altLang="zh-TW" dirty="0"/>
              <a:t>10</a:t>
            </a:r>
            <a:r>
              <a:rPr lang="zh-TW" altLang="en-US" dirty="0"/>
              <a:t>次取平均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F3AB4-F631-476F-B127-65F88459F298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27707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Exchange protocol</a:t>
            </a:r>
            <a:r>
              <a:rPr lang="zh-TW" altLang="en-US" dirty="0"/>
              <a:t>的比較</a:t>
            </a:r>
            <a:endParaRPr lang="en-US" altLang="zh-TW" dirty="0"/>
          </a:p>
          <a:p>
            <a:r>
              <a:rPr lang="zh-TW" altLang="en-US" dirty="0"/>
              <a:t>講清楚</a:t>
            </a:r>
            <a:r>
              <a:rPr lang="en-US" altLang="zh-TW" dirty="0"/>
              <a:t>m</a:t>
            </a:r>
            <a:r>
              <a:rPr lang="zh-TW" altLang="en-US" dirty="0"/>
              <a:t>是什麼 前面就先講</a:t>
            </a:r>
            <a:endParaRPr lang="en-US" altLang="zh-TW" dirty="0"/>
          </a:p>
          <a:p>
            <a:r>
              <a:rPr lang="zh-TW" altLang="en-US" dirty="0"/>
              <a:t>做</a:t>
            </a:r>
            <a:r>
              <a:rPr lang="en-US" altLang="zh-TW" dirty="0"/>
              <a:t>10</a:t>
            </a:r>
            <a:r>
              <a:rPr lang="zh-TW" altLang="en-US" dirty="0"/>
              <a:t>次取平均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F3AB4-F631-476F-B127-65F88459F298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16218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Exchange protocol</a:t>
            </a:r>
            <a:r>
              <a:rPr lang="zh-TW" altLang="en-US" dirty="0"/>
              <a:t>的比較</a:t>
            </a:r>
            <a:endParaRPr lang="en-US" altLang="zh-TW" dirty="0"/>
          </a:p>
          <a:p>
            <a:r>
              <a:rPr lang="en-US" altLang="zh-TW" dirty="0"/>
              <a:t>10</a:t>
            </a:r>
            <a:r>
              <a:rPr lang="zh-TW" altLang="en-US" dirty="0"/>
              <a:t>次平均</a:t>
            </a:r>
            <a:endParaRPr lang="en-US" altLang="zh-TW" dirty="0"/>
          </a:p>
          <a:p>
            <a:r>
              <a:rPr lang="en-US" altLang="zh-TW" dirty="0"/>
              <a:t>Epoch 100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F3AB4-F631-476F-B127-65F88459F298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1616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Exchange protocol</a:t>
            </a:r>
            <a:r>
              <a:rPr lang="zh-TW" altLang="en-US" dirty="0"/>
              <a:t>的比較</a:t>
            </a:r>
            <a:endParaRPr lang="en-US" altLang="zh-TW" dirty="0"/>
          </a:p>
          <a:p>
            <a:r>
              <a:rPr lang="en-US" altLang="zh-TW" dirty="0"/>
              <a:t>10</a:t>
            </a:r>
            <a:r>
              <a:rPr lang="zh-TW" altLang="en-US" dirty="0"/>
              <a:t>次平均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F3AB4-F631-476F-B127-65F88459F298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40266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76BCA-392E-487D-8325-D81709ED2EE8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1992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32307F5A-F043-4C39-8B9F-6EEBD74422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feature</a:t>
            </a:r>
            <a:r>
              <a:rPr lang="zh-TW" altLang="en-US"/>
              <a:t>類似 </a:t>
            </a:r>
            <a:r>
              <a:rPr lang="zh-TW" altLang="en-US" dirty="0"/>
              <a:t>用戶不同</a:t>
            </a:r>
          </a:p>
        </p:txBody>
      </p:sp>
    </p:spTree>
    <p:extLst>
      <p:ext uri="{BB962C8B-B14F-4D97-AF65-F5344CB8AC3E}">
        <p14:creationId xmlns:p14="http://schemas.microsoft.com/office/powerpoint/2010/main" val="20134808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32307F5A-F043-4C39-8B9F-6EEBD74422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多一兩頁去做</a:t>
            </a:r>
            <a:r>
              <a:rPr lang="en-US" altLang="zh-TW" dirty="0"/>
              <a:t>vertical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309787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TV: total variation</a:t>
            </a:r>
            <a:r>
              <a:rPr lang="zh-TW" altLang="en-US" dirty="0"/>
              <a:t>，一個訊號處理的方式</a:t>
            </a:r>
            <a:r>
              <a:rPr lang="en-US" altLang="zh-TW" dirty="0"/>
              <a:t>(signal processing)</a:t>
            </a:r>
            <a:r>
              <a:rPr lang="zh-TW" altLang="en-US" dirty="0"/>
              <a:t>，這個又特別會用在影像處理，可以降低影像中</a:t>
            </a:r>
            <a:r>
              <a:rPr lang="en-US" altLang="zh-TW" dirty="0"/>
              <a:t>noise</a:t>
            </a:r>
            <a:r>
              <a:rPr lang="zh-TW" altLang="en-US" dirty="0"/>
              <a:t>的干擾，移除</a:t>
            </a:r>
            <a:r>
              <a:rPr lang="en-US" altLang="zh-TW" dirty="0"/>
              <a:t>image</a:t>
            </a:r>
            <a:r>
              <a:rPr lang="zh-TW" altLang="en-US" dirty="0"/>
              <a:t>中的</a:t>
            </a:r>
            <a:r>
              <a:rPr lang="en-US" altLang="zh-TW" dirty="0"/>
              <a:t>noise</a:t>
            </a:r>
          </a:p>
          <a:p>
            <a:r>
              <a:rPr lang="zh-TW" altLang="en-US" dirty="0"/>
              <a:t>因為相鄰的</a:t>
            </a:r>
            <a:r>
              <a:rPr lang="en-US" altLang="zh-TW" dirty="0"/>
              <a:t>pixel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76BCA-392E-487D-8325-D81709ED2EE8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30405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TW" sz="1800" b="0" i="0" u="none" strike="noStrike" baseline="0" dirty="0">
                <a:latin typeface="NimbusRomNo9L-Regu"/>
              </a:rPr>
              <a:t>In fig2, Interestingly, the reconstructions on the trained </a:t>
            </a:r>
            <a:r>
              <a:rPr lang="en-US" altLang="zh-TW" sz="1800" b="0" i="0" u="none" strike="noStrike" baseline="0" dirty="0" err="1">
                <a:latin typeface="NimbusRomNo9L-Regu"/>
              </a:rPr>
              <a:t>ResNet</a:t>
            </a:r>
            <a:r>
              <a:rPr lang="en-US" altLang="zh-TW" sz="1800" b="0" i="0" u="none" strike="noStrike" baseline="0" dirty="0">
                <a:latin typeface="NimbusRomNo9L-Regu"/>
              </a:rPr>
              <a:t> have a better visual quality than those of the untrained </a:t>
            </a:r>
            <a:r>
              <a:rPr lang="en-US" altLang="zh-TW" sz="1800" b="0" i="0" u="none" strike="noStrike" baseline="0" dirty="0" err="1">
                <a:latin typeface="NimbusRomNo9L-Regu"/>
              </a:rPr>
              <a:t>ResNet</a:t>
            </a:r>
            <a:r>
              <a:rPr lang="en-US" altLang="zh-TW" sz="1800" b="0" i="0" u="none" strike="noStrike" baseline="0" dirty="0">
                <a:latin typeface="NimbusRomNo9L-Regu"/>
              </a:rPr>
              <a:t>, despite their lower PSNR values according to table 1.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E732B-C74B-4081-8657-B6F1B5C4BF48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28554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TW" sz="1800" b="0" i="0" u="none" strike="noStrike" baseline="0" dirty="0">
                <a:latin typeface="NimbusRomNo9L-Regu"/>
              </a:rPr>
              <a:t>In fig2, Interestingly, the reconstructions on the trained </a:t>
            </a:r>
            <a:r>
              <a:rPr lang="en-US" altLang="zh-TW" sz="1800" b="0" i="0" u="none" strike="noStrike" baseline="0" dirty="0" err="1">
                <a:latin typeface="NimbusRomNo9L-Regu"/>
              </a:rPr>
              <a:t>ResNet</a:t>
            </a:r>
            <a:r>
              <a:rPr lang="en-US" altLang="zh-TW" sz="1800" b="0" i="0" u="none" strike="noStrike" baseline="0" dirty="0">
                <a:latin typeface="NimbusRomNo9L-Regu"/>
              </a:rPr>
              <a:t> have a better visual quality than those of the untrained </a:t>
            </a:r>
            <a:r>
              <a:rPr lang="en-US" altLang="zh-TW" sz="1800" b="0" i="0" u="none" strike="noStrike" baseline="0" dirty="0" err="1">
                <a:latin typeface="NimbusRomNo9L-Regu"/>
              </a:rPr>
              <a:t>ResNet</a:t>
            </a:r>
            <a:r>
              <a:rPr lang="en-US" altLang="zh-TW" sz="1800" b="0" i="0" u="none" strike="noStrike" baseline="0" dirty="0">
                <a:latin typeface="NimbusRomNo9L-Regu"/>
              </a:rPr>
              <a:t>, despite their lower PSNR values according to table 1.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E732B-C74B-4081-8657-B6F1B5C4BF48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03218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TW" altLang="en-US" dirty="0"/>
              <a:t>有用</a:t>
            </a:r>
            <a:r>
              <a:rPr lang="en-US" altLang="zh-TW" dirty="0"/>
              <a:t>data augmentation</a:t>
            </a:r>
            <a:r>
              <a:rPr lang="zh-TW" altLang="en-US" dirty="0"/>
              <a:t>的話產生出來圖片的位置會比較不一樣 可以看這隻蛇的照片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E732B-C74B-4081-8657-B6F1B5C4BF48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091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TW" sz="1800" b="0" i="0" u="none" strike="noStrike" baseline="0" dirty="0">
                <a:latin typeface="NimbusRomNo9L-Regu"/>
              </a:rPr>
              <a:t>CNN</a:t>
            </a:r>
            <a:r>
              <a:rPr lang="zh-TW" altLang="en-US" sz="1800" b="0" i="0" u="none" strike="noStrike" baseline="0" dirty="0">
                <a:latin typeface="NimbusRomNo9L-Regu"/>
              </a:rPr>
              <a:t> </a:t>
            </a:r>
            <a:r>
              <a:rPr lang="en-US" altLang="zh-TW" sz="1800" b="0" i="0" u="none" strike="noStrike" baseline="0" dirty="0">
                <a:latin typeface="NimbusRomNo9L-Regu"/>
              </a:rPr>
              <a:t>padding</a:t>
            </a:r>
            <a:r>
              <a:rPr lang="zh-TW" altLang="en-US" sz="1800" b="0" i="0" u="none" strike="noStrike" baseline="0" dirty="0">
                <a:latin typeface="NimbusRomNo9L-Regu"/>
              </a:rPr>
              <a:t>的方式不同，還原出來的效果就也比較不一樣，用 </a:t>
            </a:r>
            <a:r>
              <a:rPr lang="en-US" altLang="zh-TW" sz="1800" b="0" i="0" u="none" strike="noStrike" baseline="0" dirty="0">
                <a:latin typeface="NimbusRomNo9L-Regu"/>
              </a:rPr>
              <a:t>zero-padding</a:t>
            </a:r>
            <a:r>
              <a:rPr lang="zh-TW" altLang="en-US" sz="1800" b="0" i="0" u="none" strike="noStrike" baseline="0" dirty="0">
                <a:latin typeface="NimbusRomNo9L-Regu"/>
              </a:rPr>
              <a:t> 的方式會跟原圖比較接近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E732B-C74B-4081-8657-B6F1B5C4BF48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51349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TW" altLang="en-US" dirty="0"/>
              <a:t>攻擊的效果不會因為模型深度受影響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E732B-C74B-4081-8657-B6F1B5C4BF48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88215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E732B-C74B-4081-8657-B6F1B5C4BF48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17708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TW" sz="1800" b="0" i="0" u="none" strike="noStrike" baseline="0" dirty="0">
                <a:latin typeface="NimbusRomNo9L-Regu"/>
              </a:rPr>
              <a:t>The left two images compare the influence of the number of gradient descent steps</a:t>
            </a:r>
          </a:p>
          <a:p>
            <a:pPr algn="l"/>
            <a:r>
              <a:rPr lang="en-US" altLang="zh-TW" sz="1800" b="0" i="0" u="none" strike="noStrike" baseline="0" dirty="0">
                <a:latin typeface="NimbusRomNo9L-Regu"/>
              </a:rPr>
              <a:t>for a fixed learning rate of </a:t>
            </a:r>
            <a:r>
              <a:rPr lang="en-US" altLang="zh-TW" sz="1800" b="0" i="0" u="none" strike="noStrike" baseline="0" dirty="0">
                <a:latin typeface="CMMI10"/>
              </a:rPr>
              <a:t> </a:t>
            </a:r>
            <a:r>
              <a:rPr lang="en-US" altLang="zh-TW" sz="1800" b="0" i="0" u="none" strike="noStrike" baseline="0" dirty="0">
                <a:latin typeface="CMR10"/>
              </a:rPr>
              <a:t>=</a:t>
            </a:r>
            <a:r>
              <a:rPr lang="en-US" altLang="zh-TW" sz="1800" b="0" i="0" u="none" strike="noStrike" baseline="0" dirty="0">
                <a:latin typeface="NimbusRomNo9L-Regu"/>
              </a:rPr>
              <a:t>1e-4. The two images on the right result from varying the learning rate</a:t>
            </a:r>
          </a:p>
          <a:p>
            <a:pPr algn="l"/>
            <a:r>
              <a:rPr lang="en-US" altLang="zh-TW" sz="1800" b="0" i="0" u="none" strike="noStrike" baseline="0" dirty="0">
                <a:latin typeface="NimbusRomNo9L-Regu"/>
              </a:rPr>
              <a:t>for a fixed number of 5 gradient descent steps. PSNR values are shown below the images.</a:t>
            </a:r>
          </a:p>
          <a:p>
            <a:pPr algn="l"/>
            <a:r>
              <a:rPr lang="en-US" altLang="zh-TW" sz="1800" b="0" i="0" u="none" strike="noStrike" baseline="0" dirty="0">
                <a:latin typeface="NimbusRomNo9L-Regu"/>
              </a:rPr>
              <a:t>Figure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E732B-C74B-4081-8657-B6F1B5C4BF48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68848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TW" sz="1800" b="0" i="0" u="none" strike="noStrike" baseline="0" dirty="0">
                <a:latin typeface="NimbusRomNo9L-Regu"/>
              </a:rPr>
              <a:t>Information leakage from the aggregated gradient of a batch of 100 images on CIFAR-100</a:t>
            </a:r>
          </a:p>
          <a:p>
            <a:pPr algn="l"/>
            <a:r>
              <a:rPr lang="en-US" altLang="zh-TW" sz="1800" b="0" i="0" u="none" strike="noStrike" baseline="0" dirty="0">
                <a:latin typeface="NimbusRomNo9L-Regu"/>
              </a:rPr>
              <a:t>for a ResNet32-10. Shown are the 5 </a:t>
            </a:r>
            <a:r>
              <a:rPr lang="en-US" altLang="zh-TW" sz="1800" b="0" i="0" u="none" strike="noStrike" baseline="0" dirty="0">
                <a:latin typeface="NimbusRomNo9L-ReguItal"/>
              </a:rPr>
              <a:t>most </a:t>
            </a:r>
            <a:r>
              <a:rPr lang="en-US" altLang="zh-TW" sz="1800" b="0" i="0" u="none" strike="noStrike" baseline="0" dirty="0">
                <a:latin typeface="NimbusRomNo9L-Regu"/>
              </a:rPr>
              <a:t>recognizable images from the whole batch. Although</a:t>
            </a:r>
          </a:p>
          <a:p>
            <a:pPr algn="l"/>
            <a:r>
              <a:rPr lang="en-US" altLang="zh-TW" sz="1800" b="0" i="0" u="none" strike="noStrike" baseline="0" dirty="0">
                <a:latin typeface="NimbusRomNo9L-Regu"/>
              </a:rPr>
              <a:t>most images are unrecognizable, privacy is broken even in a large-batch setting. We refer to the</a:t>
            </a:r>
          </a:p>
          <a:p>
            <a:pPr algn="l"/>
            <a:r>
              <a:rPr lang="en-US" altLang="zh-TW" sz="1800" b="0" i="0" u="none" strike="noStrike" baseline="0" dirty="0">
                <a:latin typeface="NimbusRomNo9L-Regu"/>
              </a:rPr>
              <a:t>supplementary material for all images.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E732B-C74B-4081-8657-B6F1B5C4BF48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9211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32307F5A-F043-4C39-8B9F-6EEBD74422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多一兩頁去做</a:t>
            </a:r>
            <a:r>
              <a:rPr lang="en-US" altLang="zh-TW" dirty="0"/>
              <a:t>vertical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64013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TW" sz="1800" b="0" i="0" u="none" strike="noStrike" baseline="0" dirty="0">
                <a:latin typeface="NimbusRomNo9L-Regu"/>
              </a:rPr>
              <a:t>the single image reconstruction turns out to be most</a:t>
            </a:r>
            <a:r>
              <a:rPr lang="zh-TW" altLang="en-US" sz="1800" b="0" i="0" u="none" strike="noStrike" baseline="0" dirty="0">
                <a:latin typeface="NimbusRomNo9L-Regu"/>
              </a:rPr>
              <a:t> </a:t>
            </a:r>
            <a:r>
              <a:rPr lang="en-US" altLang="zh-TW" sz="1800" b="0" i="0" u="none" strike="noStrike" baseline="0" dirty="0">
                <a:latin typeface="NimbusRomNo9L-Regu"/>
              </a:rPr>
              <a:t>amenable to attacks in terms of PSNRs values.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E732B-C74B-4081-8657-B6F1B5C4BF48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18077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76BCA-392E-487D-8325-D81709ED2EE8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28055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E732B-C74B-4081-8657-B6F1B5C4BF48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58323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E732B-C74B-4081-8657-B6F1B5C4BF48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01192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E732B-C74B-4081-8657-B6F1B5C4BF48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50757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E732B-C74B-4081-8657-B6F1B5C4BF48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87183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E732B-C74B-4081-8657-B6F1B5C4BF48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20322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E732B-C74B-4081-8657-B6F1B5C4BF48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12156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E732B-C74B-4081-8657-B6F1B5C4BF48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32183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TW" sz="1800" b="0" i="0" u="none" strike="noStrike" baseline="0" dirty="0">
                <a:latin typeface="NimbusRomNo9L-Regu"/>
              </a:rPr>
              <a:t>In </a:t>
            </a:r>
            <a:r>
              <a:rPr lang="en-US" altLang="zh-TW" sz="1800" b="0" i="0" u="none" strike="noStrike" baseline="0" dirty="0">
                <a:latin typeface="SFTT0900"/>
              </a:rPr>
              <a:t>house </a:t>
            </a:r>
            <a:r>
              <a:rPr lang="en-US" altLang="zh-TW" sz="1800" b="0" i="0" u="none" strike="noStrike" baseline="0" dirty="0">
                <a:latin typeface="NimbusRomNo9L-Regu"/>
              </a:rPr>
              <a:t>dataset, dataset A contains housing data in Beijing collected from </a:t>
            </a:r>
            <a:r>
              <a:rPr lang="en-US" altLang="zh-TW" sz="1800" b="0" i="0" u="none" strike="noStrike" baseline="0" dirty="0" err="1">
                <a:latin typeface="NimbusRomNo9L-ReguItal"/>
              </a:rPr>
              <a:t>lianjia</a:t>
            </a:r>
            <a:r>
              <a:rPr lang="en-US" altLang="zh-TW" sz="1800" b="0" i="0" u="none" strike="noStrike" baseline="0" dirty="0">
                <a:latin typeface="NimbusRomNo9L-ReguItal"/>
              </a:rPr>
              <a:t> </a:t>
            </a:r>
            <a:r>
              <a:rPr lang="en-US" altLang="zh-TW" sz="1800" b="0" i="0" u="none" strike="noStrike" baseline="0" dirty="0">
                <a:latin typeface="NimbusRomNo9L-Regu"/>
              </a:rPr>
              <a:t>[42], and dataset B contains</a:t>
            </a:r>
          </a:p>
          <a:p>
            <a:pPr algn="l"/>
            <a:r>
              <a:rPr lang="en-US" altLang="zh-TW" sz="1800" b="0" i="0" u="none" strike="noStrike" baseline="0" dirty="0">
                <a:latin typeface="NimbusRomNo9L-Regu"/>
              </a:rPr>
              <a:t>renting data in Beijing collected from </a:t>
            </a:r>
            <a:r>
              <a:rPr lang="en-US" altLang="zh-TW" sz="1800" b="0" i="0" u="none" strike="noStrike" baseline="0" dirty="0">
                <a:latin typeface="NimbusRomNo9L-ReguItal"/>
              </a:rPr>
              <a:t>Airbnb </a:t>
            </a:r>
            <a:r>
              <a:rPr lang="en-US" altLang="zh-TW" sz="1800" b="0" i="0" u="none" strike="noStrike" baseline="0" dirty="0">
                <a:latin typeface="NimbusRomNo9L-Regu"/>
              </a:rPr>
              <a:t>[1]. Two parties are linked by longitude and latitude and the task is</a:t>
            </a:r>
          </a:p>
          <a:p>
            <a:pPr algn="l"/>
            <a:r>
              <a:rPr lang="en-US" altLang="zh-TW" sz="1800" b="0" i="0" u="none" strike="noStrike" baseline="0" dirty="0">
                <a:latin typeface="NimbusRomNo9L-Regu"/>
              </a:rPr>
              <a:t>to predict the housing price.</a:t>
            </a:r>
          </a:p>
          <a:p>
            <a:pPr algn="l"/>
            <a:endParaRPr lang="en-US" altLang="zh-TW" sz="1800" b="0" i="0" u="none" strike="noStrike" baseline="0" dirty="0">
              <a:latin typeface="NimbusRomNo9L-Regu"/>
            </a:endParaRPr>
          </a:p>
          <a:p>
            <a:pPr algn="l"/>
            <a:r>
              <a:rPr lang="en-US" altLang="zh-TW" sz="1800" b="0" i="0" u="none" strike="noStrike" baseline="0" dirty="0">
                <a:latin typeface="NimbusRomNo9L-Regu"/>
              </a:rPr>
              <a:t>In </a:t>
            </a:r>
            <a:r>
              <a:rPr lang="en-US" altLang="zh-TW" sz="1800" b="0" i="0" u="none" strike="noStrike" baseline="0" dirty="0">
                <a:latin typeface="SFTT0900"/>
              </a:rPr>
              <a:t>taxi </a:t>
            </a:r>
            <a:r>
              <a:rPr lang="en-US" altLang="zh-TW" sz="1800" b="0" i="0" u="none" strike="noStrike" baseline="0" dirty="0">
                <a:latin typeface="NimbusRomNo9L-Regu"/>
              </a:rPr>
              <a:t>dataset, dataset A contains taxi trajectory data in New York from TLC [51],</a:t>
            </a:r>
          </a:p>
          <a:p>
            <a:pPr algn="l"/>
            <a:r>
              <a:rPr lang="en-US" altLang="zh-TW" sz="1800" b="0" i="0" u="none" strike="noStrike" baseline="0" dirty="0">
                <a:latin typeface="NimbusRomNo9L-Regu"/>
              </a:rPr>
              <a:t>and dataset B contains bike trajectory data in New York from Citi Bike [3]. Two parties are linked by longitude</a:t>
            </a:r>
          </a:p>
          <a:p>
            <a:pPr algn="l"/>
            <a:r>
              <a:rPr lang="en-US" altLang="zh-TW" sz="1800" b="0" i="0" u="none" strike="noStrike" baseline="0" dirty="0">
                <a:latin typeface="NimbusRomNo9L-Regu"/>
              </a:rPr>
              <a:t>and latitude of source and destination of the trajectory and the task is to predict the time of the trajectory</a:t>
            </a:r>
          </a:p>
          <a:p>
            <a:pPr algn="l"/>
            <a:endParaRPr lang="en-US" altLang="zh-TW" sz="1800" b="0" i="0" u="none" strike="noStrike" baseline="0" dirty="0">
              <a:latin typeface="NimbusRomNo9L-Regu"/>
            </a:endParaRPr>
          </a:p>
          <a:p>
            <a:pPr algn="l"/>
            <a:r>
              <a:rPr lang="en-US" altLang="zh-TW" sz="1800" b="0" i="0" u="none" strike="noStrike" baseline="0" dirty="0">
                <a:latin typeface="NimbusRomNo9L-Regu"/>
              </a:rPr>
              <a:t>In </a:t>
            </a:r>
            <a:r>
              <a:rPr lang="en-US" altLang="zh-TW" sz="1800" b="0" i="0" u="none" strike="noStrike" baseline="0" dirty="0" err="1">
                <a:latin typeface="SFTT0900"/>
              </a:rPr>
              <a:t>hdb</a:t>
            </a:r>
            <a:r>
              <a:rPr lang="en-US" altLang="zh-TW" sz="1800" b="0" i="0" u="none" strike="noStrike" baseline="0" dirty="0">
                <a:latin typeface="SFTT0900"/>
              </a:rPr>
              <a:t> </a:t>
            </a:r>
            <a:r>
              <a:rPr lang="en-US" altLang="zh-TW" sz="1800" b="0" i="0" u="none" strike="noStrike" baseline="0" dirty="0">
                <a:latin typeface="NimbusRomNo9L-Regu"/>
              </a:rPr>
              <a:t>dataset, dataset A contains HDB resale data in Singapore collected from Housing and Development Board [23],</a:t>
            </a:r>
          </a:p>
          <a:p>
            <a:pPr algn="l"/>
            <a:r>
              <a:rPr lang="en-US" altLang="zh-TW" sz="1800" b="0" i="0" u="none" strike="noStrike" baseline="0" dirty="0">
                <a:latin typeface="NimbusRomNo9L-Regu"/>
              </a:rPr>
              <a:t>and dataset B contains recent rankings and locations of secondary schools in Singapore collected from salary.sg</a:t>
            </a:r>
          </a:p>
          <a:p>
            <a:pPr algn="l"/>
            <a:r>
              <a:rPr lang="en-US" altLang="zh-TW" sz="1800" b="0" i="0" u="none" strike="noStrike" baseline="0" dirty="0">
                <a:latin typeface="NimbusRomNo9L-Regu"/>
              </a:rPr>
              <a:t>[63]. Two parties are linked by longitude and latitude and the task is to predict the HDB resale prices.</a:t>
            </a:r>
          </a:p>
          <a:p>
            <a:pPr algn="l"/>
            <a:endParaRPr lang="en-US" altLang="zh-TW" sz="1800" b="0" i="0" u="none" strike="noStrike" baseline="0" dirty="0">
              <a:latin typeface="NimbusRomNo9L-Regu"/>
            </a:endParaRPr>
          </a:p>
          <a:p>
            <a:pPr algn="l"/>
            <a:r>
              <a:rPr lang="en-US" altLang="zh-TW" sz="1800" b="0" i="0" u="none" strike="noStrike" baseline="0" dirty="0">
                <a:latin typeface="NimbusRomNo9L-Regu"/>
              </a:rPr>
              <a:t>In </a:t>
            </a:r>
            <a:r>
              <a:rPr lang="en-US" altLang="zh-TW" sz="1800" b="0" i="0" u="none" strike="noStrike" baseline="0" dirty="0">
                <a:latin typeface="SFTT1000"/>
              </a:rPr>
              <a:t>game </a:t>
            </a:r>
            <a:r>
              <a:rPr lang="en-US" altLang="zh-TW" sz="1800" b="0" i="0" u="none" strike="noStrike" baseline="0" dirty="0">
                <a:latin typeface="NimbusRomNo9L-Regu"/>
              </a:rPr>
              <a:t>dataset, party P contains game data (e.g., prices) and the number of owners (#owners) from</a:t>
            </a:r>
          </a:p>
          <a:p>
            <a:pPr algn="l"/>
            <a:r>
              <a:rPr lang="en-US" altLang="zh-TW" sz="1800" b="0" i="0" u="none" strike="noStrike" baseline="0" dirty="0">
                <a:latin typeface="NimbusRomNo9L-Regu"/>
              </a:rPr>
              <a:t>Steam [11]. party S contains game ratings and comments from RAWG [24]. Two parties are linked</a:t>
            </a:r>
          </a:p>
          <a:p>
            <a:pPr algn="l"/>
            <a:r>
              <a:rPr lang="en-US" altLang="zh-TW" sz="1800" b="0" i="0" u="none" strike="noStrike" baseline="0" dirty="0">
                <a:latin typeface="NimbusRomNo9L-Regu"/>
              </a:rPr>
              <a:t>by game titles and the task is to classify games as popular (#owners </a:t>
            </a:r>
            <a:r>
              <a:rPr lang="en-US" altLang="zh-TW" sz="1800" b="0" i="0" u="none" strike="noStrike" baseline="0" dirty="0">
                <a:latin typeface="CMMI10"/>
              </a:rPr>
              <a:t>&gt; </a:t>
            </a:r>
            <a:r>
              <a:rPr lang="en-US" altLang="zh-TW" sz="1800" b="0" i="0" u="none" strike="noStrike" baseline="0" dirty="0">
                <a:latin typeface="NimbusRomNo9L-Regu"/>
              </a:rPr>
              <a:t>20000) or unpopular (#owners</a:t>
            </a:r>
          </a:p>
          <a:p>
            <a:pPr algn="l"/>
            <a:r>
              <a:rPr lang="en-US" altLang="zh-TW" sz="1800" b="0" i="0" u="none" strike="noStrike" baseline="0" dirty="0">
                <a:latin typeface="CMSY10"/>
              </a:rPr>
              <a:t>≤ </a:t>
            </a:r>
            <a:r>
              <a:rPr lang="en-US" altLang="zh-TW" sz="1800" b="0" i="0" u="none" strike="noStrike" baseline="0" dirty="0">
                <a:latin typeface="NimbusRomNo9L-Regu"/>
              </a:rPr>
              <a:t>20000) based on ratings, prices, etc.</a:t>
            </a:r>
          </a:p>
          <a:p>
            <a:pPr algn="l"/>
            <a:endParaRPr lang="en-US" altLang="zh-TW" sz="1800" b="0" i="0" u="none" strike="noStrike" baseline="0" dirty="0">
              <a:latin typeface="NimbusRomNo9L-Regu"/>
            </a:endParaRPr>
          </a:p>
          <a:p>
            <a:pPr algn="l"/>
            <a:r>
              <a:rPr lang="en-US" altLang="zh-TW" sz="1800" b="0" i="0" u="none" strike="noStrike" baseline="0" dirty="0">
                <a:latin typeface="NimbusRomNo9L-Regu"/>
              </a:rPr>
              <a:t>In </a:t>
            </a:r>
            <a:r>
              <a:rPr lang="en-US" altLang="zh-TW" sz="1800" b="0" i="0" u="none" strike="noStrike" baseline="0" dirty="0">
                <a:latin typeface="SFTT1000"/>
              </a:rPr>
              <a:t>company(song) </a:t>
            </a:r>
            <a:r>
              <a:rPr lang="en-US" altLang="zh-TW" sz="1800" b="0" i="0" u="none" strike="noStrike" baseline="0" dirty="0">
                <a:latin typeface="NimbusRomNo9L-Regu"/>
              </a:rPr>
              <a:t>dataset, party P contains timbre values of songs extracted from </a:t>
            </a:r>
            <a:r>
              <a:rPr lang="en-US" altLang="zh-TW" sz="1800" b="0" i="0" u="none" strike="noStrike" baseline="0" dirty="0">
                <a:latin typeface="NimbusRomNo9L-ReguItal"/>
              </a:rPr>
              <a:t>million song dataset </a:t>
            </a:r>
            <a:r>
              <a:rPr lang="en-US" altLang="zh-TW" sz="1800" b="0" i="0" u="none" strike="noStrike" baseline="0" dirty="0">
                <a:latin typeface="NimbusRomNo9L-Regu"/>
              </a:rPr>
              <a:t>[6], and party S contains the basic information of songs extracted from FMA dataset [12]. Two parties are linked by the titles of songs and the task is to predict the publication years of songs.</a:t>
            </a:r>
          </a:p>
          <a:p>
            <a:pPr algn="l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E732B-C74B-4081-8657-B6F1B5C4BF48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0947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32307F5A-F043-4C39-8B9F-6EEBD74422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用戶類斯 </a:t>
            </a:r>
            <a:r>
              <a:rPr lang="en-US" altLang="zh-TW" dirty="0"/>
              <a:t>feature</a:t>
            </a:r>
            <a:r>
              <a:rPr lang="zh-TW" altLang="en-US" dirty="0"/>
              <a:t>不相同</a:t>
            </a:r>
          </a:p>
        </p:txBody>
      </p:sp>
    </p:spTree>
    <p:extLst>
      <p:ext uri="{BB962C8B-B14F-4D97-AF65-F5344CB8AC3E}">
        <p14:creationId xmlns:p14="http://schemas.microsoft.com/office/powerpoint/2010/main" val="155103080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0">
                  <a:lnSpc>
                    <a:spcPct val="100000"/>
                  </a:lnSpc>
                </a:pPr>
                <a:r>
                  <a:rPr lang="en-US" altLang="zh-TW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Exact: only link exactly matched or most similar pairs.</a:t>
                </a:r>
              </a:p>
              <a:p>
                <a:pPr lvl="0">
                  <a:lnSpc>
                    <a:spcPct val="100000"/>
                  </a:lnSpc>
                </a:pPr>
                <a:r>
                  <a:rPr lang="en-US" altLang="zh-TW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AvgSim</a:t>
                </a:r>
                <a:r>
                  <a:rPr lang="en-US" altLang="zh-TW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: the prediction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TW" sz="1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1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sup>
                    </m:sSubSup>
                  </m:oMath>
                </a14:m>
                <a:r>
                  <a:rPr lang="en-US" altLang="zh-TW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an average of prediction when linking</a:t>
                </a:r>
                <a:r>
                  <a:rPr lang="en-US" altLang="zh-TW" sz="12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TW" sz="1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1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sup>
                    </m:sSubSup>
                  </m:oMath>
                </a14:m>
                <a:r>
                  <a:rPr lang="en-US" altLang="zh-TW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altLang="zh-TW" sz="12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r>
                  <a:rPr lang="en-US" altLang="zh-TW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nearest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TW" sz="1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  <m:sup>
                        <m:r>
                          <a:rPr lang="en-US" altLang="zh-TW" sz="1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sup>
                    </m:sSubSup>
                  </m:oMath>
                </a14:m>
                <a:r>
                  <a:rPr lang="en-US" altLang="zh-TW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lvl="0">
                  <a:lnSpc>
                    <a:spcPct val="100000"/>
                  </a:lnSpc>
                </a:pPr>
                <a:r>
                  <a:rPr lang="en-US" altLang="zh-TW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FeatureSim</a:t>
                </a:r>
                <a:r>
                  <a:rPr lang="en-US" altLang="zh-TW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: the similarity between each pair is appended to the record.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0">
                  <a:lnSpc>
                    <a:spcPct val="100000"/>
                  </a:lnSpc>
                </a:pPr>
                <a:r>
                  <a:rPr lang="en-US" altLang="zh-TW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Exact: only link exactly matched or most similar pairs.</a:t>
                </a:r>
              </a:p>
              <a:p>
                <a:pPr lvl="0">
                  <a:lnSpc>
                    <a:spcPct val="100000"/>
                  </a:lnSpc>
                </a:pPr>
                <a:r>
                  <a:rPr lang="en-US" altLang="zh-TW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AvgSim</a:t>
                </a:r>
                <a:r>
                  <a:rPr lang="en-US" altLang="zh-TW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: the prediction </a:t>
                </a:r>
                <a:r>
                  <a:rPr lang="en-US" altLang="zh-TW" sz="1200" i="0" dirty="0">
                    <a:latin typeface="Cambria Math" panose="02040503050406030204" pitchFamily="18" charset="0"/>
                    <a:cs typeface="Arial" panose="020B0604020202020204" pitchFamily="34" charset="0"/>
                  </a:rPr>
                  <a:t>𝑥_𝑖^𝑃</a:t>
                </a:r>
                <a:r>
                  <a:rPr lang="en-US" altLang="zh-TW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an average of prediction when linking</a:t>
                </a:r>
                <a:r>
                  <a:rPr lang="en-US" altLang="zh-TW" sz="1200" dirty="0">
                    <a:cs typeface="Arial" panose="020B0604020202020204" pitchFamily="34" charset="0"/>
                  </a:rPr>
                  <a:t> </a:t>
                </a:r>
                <a:r>
                  <a:rPr lang="en-US" altLang="zh-TW" sz="1200" i="0" dirty="0">
                    <a:latin typeface="Cambria Math" panose="02040503050406030204" pitchFamily="18" charset="0"/>
                    <a:cs typeface="Arial" panose="020B0604020202020204" pitchFamily="34" charset="0"/>
                  </a:rPr>
                  <a:t>𝑥_𝑖^𝑃</a:t>
                </a:r>
                <a:r>
                  <a:rPr lang="en-US" altLang="zh-TW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with </a:t>
                </a:r>
                <a:r>
                  <a:rPr lang="en-US" altLang="zh-TW" sz="1200" i="0" dirty="0">
                    <a:latin typeface="Cambria Math" panose="02040503050406030204" pitchFamily="18" charset="0"/>
                    <a:cs typeface="Arial" panose="020B0604020202020204" pitchFamily="34" charset="0"/>
                  </a:rPr>
                  <a:t>𝐾</a:t>
                </a:r>
                <a:r>
                  <a:rPr lang="en-US" altLang="zh-TW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nearest </a:t>
                </a:r>
                <a:r>
                  <a:rPr lang="en-US" altLang="zh-TW" sz="1200" b="0" i="0" dirty="0">
                    <a:latin typeface="Cambria Math" panose="02040503050406030204" pitchFamily="18" charset="0"/>
                    <a:cs typeface="Arial" panose="020B0604020202020204" pitchFamily="34" charset="0"/>
                  </a:rPr>
                  <a:t>𝑥_𝑗^𝑆</a:t>
                </a:r>
                <a:r>
                  <a:rPr lang="en-US" altLang="zh-TW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lvl="0">
                  <a:lnSpc>
                    <a:spcPct val="100000"/>
                  </a:lnSpc>
                </a:pPr>
                <a:r>
                  <a:rPr lang="en-US" altLang="zh-TW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FeatureSim</a:t>
                </a:r>
                <a:r>
                  <a:rPr lang="en-US" altLang="zh-TW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: the similarity between each pair is appended to the record.</a:t>
                </a:r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E732B-C74B-4081-8657-B6F1B5C4BF48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15569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E732B-C74B-4081-8657-B6F1B5C4BF48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20616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TW" sz="1800" b="0" i="0" u="none" strike="noStrike" baseline="0" dirty="0" err="1">
                <a:latin typeface="NimbusRomNo9L-Regu"/>
              </a:rPr>
              <a:t>FedSim</a:t>
            </a:r>
            <a:r>
              <a:rPr lang="en-US" altLang="zh-TW" sz="1800" b="0" i="0" u="none" strike="noStrike" baseline="0" dirty="0">
                <a:latin typeface="NimbusRomNo9L-Regu"/>
              </a:rPr>
              <a:t> is more robust to the noise on the identifiers. For example, in </a:t>
            </a:r>
            <a:r>
              <a:rPr lang="en-US" altLang="zh-TW" sz="1800" b="0" i="0" u="none" strike="noStrike" baseline="0" dirty="0">
                <a:latin typeface="SFTT1000"/>
              </a:rPr>
              <a:t>frog</a:t>
            </a:r>
            <a:r>
              <a:rPr lang="en-US" altLang="zh-TW" sz="1800" b="0" i="0" u="none" strike="noStrike" baseline="0" dirty="0">
                <a:latin typeface="NimbusRomNo9L-Regu"/>
              </a:rPr>
              <a:t>,</a:t>
            </a:r>
            <a:r>
              <a:rPr lang="zh-TW" altLang="en-US" sz="1800" b="0" i="0" u="none" strike="noStrike" baseline="0" dirty="0">
                <a:latin typeface="NimbusRomNo9L-Regu"/>
              </a:rPr>
              <a:t> </a:t>
            </a:r>
            <a:r>
              <a:rPr lang="en-US" altLang="zh-TW" sz="1800" b="0" i="0" u="none" strike="noStrike" baseline="0" dirty="0">
                <a:latin typeface="NimbusRomNo9L-Regu"/>
              </a:rPr>
              <a:t>the accuracy of Top1Sim drops to 84% as </a:t>
            </a:r>
            <a:r>
              <a:rPr lang="en-US" altLang="zh-TW" sz="1800" b="0" i="0" u="none" strike="noStrike" baseline="0" dirty="0" err="1">
                <a:latin typeface="CMMI10"/>
              </a:rPr>
              <a:t>σ</a:t>
            </a:r>
            <a:r>
              <a:rPr lang="en-US" altLang="zh-TW" sz="1800" b="0" i="0" u="none" strike="noStrike" baseline="0" dirty="0" err="1">
                <a:latin typeface="CMMI7"/>
              </a:rPr>
              <a:t>cf</a:t>
            </a:r>
            <a:r>
              <a:rPr lang="en-US" altLang="zh-TW" sz="1800" b="0" i="0" u="none" strike="noStrike" baseline="0" dirty="0">
                <a:latin typeface="CMMI7"/>
              </a:rPr>
              <a:t> </a:t>
            </a:r>
            <a:r>
              <a:rPr lang="en-US" altLang="zh-TW" sz="1800" b="0" i="0" u="none" strike="noStrike" baseline="0" dirty="0">
                <a:latin typeface="CMR10"/>
              </a:rPr>
              <a:t>= 0</a:t>
            </a:r>
            <a:r>
              <a:rPr lang="en-US" altLang="zh-TW" sz="1800" b="0" i="0" u="none" strike="noStrike" baseline="0" dirty="0">
                <a:latin typeface="CMMI10"/>
              </a:rPr>
              <a:t>.</a:t>
            </a:r>
            <a:r>
              <a:rPr lang="en-US" altLang="zh-TW" sz="1800" b="0" i="0" u="none" strike="noStrike" baseline="0" dirty="0">
                <a:latin typeface="CMR10"/>
              </a:rPr>
              <a:t>2</a:t>
            </a:r>
            <a:r>
              <a:rPr lang="en-US" altLang="zh-TW" sz="1800" b="0" i="0" u="none" strike="noStrike" baseline="0" dirty="0">
                <a:latin typeface="NimbusRomNo9L-Regu"/>
              </a:rPr>
              <a:t>, while the accuracy of </a:t>
            </a:r>
            <a:r>
              <a:rPr lang="en-US" altLang="zh-TW" sz="1800" b="0" i="0" u="none" strike="noStrike" baseline="0" dirty="0" err="1">
                <a:latin typeface="NimbusRomNo9L-Regu"/>
              </a:rPr>
              <a:t>FedSim</a:t>
            </a:r>
            <a:r>
              <a:rPr lang="en-US" altLang="zh-TW" sz="1800" b="0" i="0" u="none" strike="noStrike" baseline="0" dirty="0">
                <a:latin typeface="NimbusRomNo9L-Regu"/>
              </a:rPr>
              <a:t> remains 91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E732B-C74B-4081-8657-B6F1B5C4BF48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22928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TW" sz="1800" b="0" i="0" u="none" strike="noStrike" baseline="0" dirty="0">
                <a:latin typeface="NimbusRomNo9L-Regu"/>
              </a:rPr>
              <a:t>As we expect, the performance of Top1Sim remains steady since the pairs with the largest similarities</a:t>
            </a:r>
          </a:p>
          <a:p>
            <a:pPr algn="l"/>
            <a:r>
              <a:rPr lang="en-US" altLang="zh-TW" sz="1800" b="0" i="0" u="none" strike="noStrike" baseline="0" dirty="0">
                <a:latin typeface="NimbusRomNo9L-Regu"/>
              </a:rPr>
              <a:t>remain the same. The performance of </a:t>
            </a:r>
            <a:r>
              <a:rPr lang="en-US" altLang="zh-TW" sz="1800" b="0" i="0" u="none" strike="noStrike" baseline="0" dirty="0" err="1">
                <a:latin typeface="NimbusRomNo9L-Regu"/>
              </a:rPr>
              <a:t>AvgSim</a:t>
            </a:r>
            <a:r>
              <a:rPr lang="en-US" altLang="zh-TW" sz="1800" b="0" i="0" u="none" strike="noStrike" baseline="0" dirty="0">
                <a:latin typeface="NimbusRomNo9L-Regu"/>
              </a:rPr>
              <a:t> and </a:t>
            </a:r>
            <a:r>
              <a:rPr lang="en-US" altLang="zh-TW" sz="1800" b="0" i="0" u="none" strike="noStrike" baseline="0" dirty="0" err="1">
                <a:latin typeface="NimbusRomNo9L-Regu"/>
              </a:rPr>
              <a:t>FeatureSim</a:t>
            </a:r>
            <a:r>
              <a:rPr lang="en-US" altLang="zh-TW" sz="1800" b="0" i="0" u="none" strike="noStrike" baseline="0" dirty="0">
                <a:latin typeface="NimbusRomNo9L-Regu"/>
              </a:rPr>
              <a:t> drops as </a:t>
            </a:r>
            <a:r>
              <a:rPr lang="en-US" altLang="zh-TW" sz="1800" b="0" i="0" u="none" strike="noStrike" baseline="0" dirty="0">
                <a:latin typeface="CMMI10"/>
              </a:rPr>
              <a:t>K </a:t>
            </a:r>
            <a:r>
              <a:rPr lang="en-US" altLang="zh-TW" sz="1800" b="0" i="0" u="none" strike="noStrike" baseline="0" dirty="0">
                <a:latin typeface="NimbusRomNo9L-Regu"/>
              </a:rPr>
              <a:t>increases since they</a:t>
            </a:r>
          </a:p>
          <a:p>
            <a:pPr algn="l"/>
            <a:r>
              <a:rPr lang="en-US" altLang="zh-TW" sz="1800" b="0" i="0" u="none" strike="noStrike" baseline="0" dirty="0">
                <a:latin typeface="NimbusRomNo9L-Regu"/>
              </a:rPr>
              <a:t>cannot handle the redundant data properly. On the contrary, with increasing </a:t>
            </a:r>
            <a:r>
              <a:rPr lang="en-US" altLang="zh-TW" sz="1800" b="0" i="0" u="none" strike="noStrike" baseline="0" dirty="0">
                <a:latin typeface="CMMI10"/>
              </a:rPr>
              <a:t>K</a:t>
            </a:r>
            <a:r>
              <a:rPr lang="en-US" altLang="zh-TW" sz="1800" b="0" i="0" u="none" strike="noStrike" baseline="0" dirty="0">
                <a:latin typeface="NimbusRomNo9L-Regu"/>
              </a:rPr>
              <a:t>, the performance</a:t>
            </a:r>
          </a:p>
          <a:p>
            <a:pPr algn="l"/>
            <a:r>
              <a:rPr lang="en-US" altLang="zh-TW" sz="1800" b="0" i="0" u="none" strike="noStrike" baseline="0" dirty="0">
                <a:latin typeface="NimbusRomNo9L-Regu"/>
              </a:rPr>
              <a:t>of </a:t>
            </a:r>
            <a:r>
              <a:rPr lang="en-US" altLang="zh-TW" sz="1800" b="0" i="0" u="none" strike="noStrike" baseline="0" dirty="0" err="1">
                <a:latin typeface="NimbusRomNo9L-Regu"/>
              </a:rPr>
              <a:t>FedSim</a:t>
            </a:r>
            <a:r>
              <a:rPr lang="en-US" altLang="zh-TW" sz="1800" b="0" i="0" u="none" strike="noStrike" baseline="0" dirty="0">
                <a:latin typeface="NimbusRomNo9L-Regu"/>
              </a:rPr>
              <a:t> increases and then remains steady, which means </a:t>
            </a:r>
            <a:r>
              <a:rPr lang="en-US" altLang="zh-TW" sz="1800" b="0" i="0" u="none" strike="noStrike" baseline="0" dirty="0" err="1">
                <a:latin typeface="NimbusRomNo9L-Regu"/>
              </a:rPr>
              <a:t>FedSim</a:t>
            </a:r>
            <a:r>
              <a:rPr lang="en-US" altLang="zh-TW" sz="1800" b="0" i="0" u="none" strike="noStrike" baseline="0" dirty="0">
                <a:latin typeface="NimbusRomNo9L-Regu"/>
              </a:rPr>
              <a:t> can effectively exploit useful</a:t>
            </a:r>
          </a:p>
          <a:p>
            <a:pPr algn="l"/>
            <a:r>
              <a:rPr lang="en-US" altLang="zh-TW" sz="1800" b="0" i="0" u="none" strike="noStrike" baseline="0" dirty="0">
                <a:latin typeface="NimbusRomNo9L-Regu"/>
              </a:rPr>
              <a:t>information in these additional data. In conclusion, </a:t>
            </a:r>
            <a:r>
              <a:rPr lang="en-US" altLang="zh-TW" sz="1800" b="1" i="0" u="none" strike="noStrike" baseline="0" dirty="0" err="1">
                <a:latin typeface="NimbusRomNo9L-Medi"/>
              </a:rPr>
              <a:t>FedSim</a:t>
            </a:r>
            <a:r>
              <a:rPr lang="en-US" altLang="zh-TW" sz="1800" b="1" i="0" u="none" strike="noStrike" baseline="0" dirty="0">
                <a:latin typeface="NimbusRomNo9L-Medi"/>
              </a:rPr>
              <a:t> is robust to large </a:t>
            </a:r>
            <a:r>
              <a:rPr lang="en-US" altLang="zh-TW" sz="1800" b="1" i="0" u="none" strike="noStrike" baseline="0" dirty="0">
                <a:latin typeface="CMMI10"/>
              </a:rPr>
              <a:t>K</a:t>
            </a:r>
            <a:r>
              <a:rPr lang="en-US" altLang="zh-TW" sz="1800" b="0" i="0" u="none" strike="noStrike" baseline="0" dirty="0">
                <a:latin typeface="NimbusRomNo9L-Regu"/>
              </a:rPr>
              <a:t>; setting a relatively</a:t>
            </a:r>
          </a:p>
          <a:p>
            <a:pPr algn="l"/>
            <a:r>
              <a:rPr lang="en-US" altLang="zh-TW" sz="1800" b="0" i="0" u="none" strike="noStrike" baseline="0" dirty="0">
                <a:latin typeface="NimbusRomNo9L-Regu"/>
              </a:rPr>
              <a:t>large </a:t>
            </a:r>
            <a:r>
              <a:rPr lang="en-US" altLang="zh-TW" sz="1800" b="0" i="0" u="none" strike="noStrike" baseline="0" dirty="0">
                <a:latin typeface="CMMI10"/>
              </a:rPr>
              <a:t>K </a:t>
            </a:r>
            <a:r>
              <a:rPr lang="en-US" altLang="zh-TW" sz="1800" b="0" i="0" u="none" strike="noStrike" baseline="0" dirty="0">
                <a:latin typeface="NimbusRomNo9L-Regu"/>
              </a:rPr>
              <a:t>achieves the best performance for </a:t>
            </a:r>
            <a:r>
              <a:rPr lang="en-US" altLang="zh-TW" sz="1800" b="0" i="0" u="none" strike="noStrike" baseline="0" dirty="0" err="1">
                <a:latin typeface="NimbusRomNo9L-Regu"/>
              </a:rPr>
              <a:t>FedSim</a:t>
            </a:r>
            <a:r>
              <a:rPr lang="en-US" altLang="zh-TW" sz="1800" b="0" i="0" u="none" strike="noStrike" baseline="0" dirty="0">
                <a:latin typeface="NimbusRomNo9L-Regu"/>
              </a:rPr>
              <a:t>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E732B-C74B-4081-8657-B6F1B5C4BF48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952952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altLang="zh-TW" dirty="0"/>
              <a:t>similarity</a:t>
            </a:r>
            <a:r>
              <a:rPr lang="zh-TW" altLang="en-US" dirty="0"/>
              <a:t>越像他轉換成的</a:t>
            </a:r>
            <a:r>
              <a:rPr lang="en-US" altLang="zh-TW" dirty="0"/>
              <a:t>weight</a:t>
            </a:r>
            <a:r>
              <a:rPr lang="zh-TW" altLang="en-US" dirty="0"/>
              <a:t>會越高，</a:t>
            </a:r>
            <a:r>
              <a:rPr lang="en-US" altLang="zh-TW" dirty="0"/>
              <a:t>weight gate</a:t>
            </a:r>
            <a:r>
              <a:rPr lang="zh-TW" altLang="en-US" dirty="0"/>
              <a:t>有起到他的作用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E732B-C74B-4081-8657-B6F1B5C4BF48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7519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32307F5A-F043-4C39-8B9F-6EEBD74422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多一兩頁去做</a:t>
            </a:r>
            <a:r>
              <a:rPr lang="en-US" altLang="zh-TW" dirty="0"/>
              <a:t>vertical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53400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baseline="0" dirty="0">
              <a:solidFill>
                <a:prstClr val="black">
                  <a:lumMod val="65000"/>
                  <a:lumOff val="35000"/>
                </a:prstClr>
              </a:solidFill>
              <a:latin typeface="Microsoft JhengHei UI Light" panose="020B03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601C4-A3BE-4B36-A7AA-0CA28B37E0B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3980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F3AB4-F631-476F-B127-65F88459F298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8586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F3AB4-F631-476F-B127-65F88459F298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6075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2910-76EA-4DE0-8E77-93A9906BE0D7}" type="datetimeFigureOut">
              <a:rPr lang="zh-TW" altLang="en-US" smtClean="0"/>
              <a:t>2023/5/9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653FE-7DE4-459C-800D-EB04FF41B7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2513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2910-76EA-4DE0-8E77-93A9906BE0D7}" type="datetimeFigureOut">
              <a:rPr lang="zh-TW" altLang="en-US" smtClean="0"/>
              <a:t>2023/5/9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653FE-7DE4-459C-800D-EB04FF41B7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0576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2910-76EA-4DE0-8E77-93A9906BE0D7}" type="datetimeFigureOut">
              <a:rPr lang="zh-TW" altLang="en-US" smtClean="0"/>
              <a:t>2023/5/9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653FE-7DE4-459C-800D-EB04FF41B7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1854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2200"/>
            </a:lvl3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2910-76EA-4DE0-8E77-93A9906BE0D7}" type="datetimeFigureOut">
              <a:rPr lang="zh-TW" altLang="en-US" smtClean="0"/>
              <a:t>2023/5/9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653FE-7DE4-459C-800D-EB04FF41B7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2120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2910-76EA-4DE0-8E77-93A9906BE0D7}" type="datetimeFigureOut">
              <a:rPr lang="zh-TW" altLang="en-US" smtClean="0"/>
              <a:t>2023/5/9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653FE-7DE4-459C-800D-EB04FF41B7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269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2910-76EA-4DE0-8E77-93A9906BE0D7}" type="datetimeFigureOut">
              <a:rPr lang="zh-TW" altLang="en-US" smtClean="0"/>
              <a:t>2023/5/9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653FE-7DE4-459C-800D-EB04FF41B7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4399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2910-76EA-4DE0-8E77-93A9906BE0D7}" type="datetimeFigureOut">
              <a:rPr lang="zh-TW" altLang="en-US" smtClean="0"/>
              <a:t>2023/5/9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653FE-7DE4-459C-800D-EB04FF41B7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5257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2910-76EA-4DE0-8E77-93A9906BE0D7}" type="datetimeFigureOut">
              <a:rPr lang="zh-TW" altLang="en-US" smtClean="0"/>
              <a:t>2023/5/9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653FE-7DE4-459C-800D-EB04FF41B7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0837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2910-76EA-4DE0-8E77-93A9906BE0D7}" type="datetimeFigureOut">
              <a:rPr lang="zh-TW" altLang="en-US" smtClean="0"/>
              <a:t>2023/5/9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653FE-7DE4-459C-800D-EB04FF41B7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9686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2910-76EA-4DE0-8E77-93A9906BE0D7}" type="datetimeFigureOut">
              <a:rPr lang="zh-TW" altLang="en-US" smtClean="0"/>
              <a:t>2023/5/9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653FE-7DE4-459C-800D-EB04FF41B7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2063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2910-76EA-4DE0-8E77-93A9906BE0D7}" type="datetimeFigureOut">
              <a:rPr lang="zh-TW" altLang="en-US" smtClean="0"/>
              <a:t>2023/5/9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653FE-7DE4-459C-800D-EB04FF41B7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2414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1EAD5A94-2C01-0E48-ABB5-17FBAE32E524}"/>
              </a:ext>
            </a:extLst>
          </p:cNvPr>
          <p:cNvCxnSpPr>
            <a:cxnSpLocks/>
          </p:cNvCxnSpPr>
          <p:nvPr/>
        </p:nvCxnSpPr>
        <p:spPr>
          <a:xfrm>
            <a:off x="417491" y="6376124"/>
            <a:ext cx="11357017" cy="0"/>
          </a:xfrm>
          <a:prstGeom prst="line">
            <a:avLst/>
          </a:prstGeom>
          <a:ln w="57150">
            <a:solidFill>
              <a:srgbClr val="8F2E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6192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9585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22910-76EA-4DE0-8E77-93A9906BE0D7}" type="datetimeFigureOut">
              <a:rPr lang="zh-TW" altLang="en-US" smtClean="0"/>
              <a:t>2023/5/9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653FE-7DE4-459C-800D-EB04FF41B724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Picture 2" descr="ãæ¸è¯å¤§å­¸ãçåçæå°çµæ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64" y="151859"/>
            <a:ext cx="2381279" cy="45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9388441" y="347785"/>
            <a:ext cx="5375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8F2E93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LOBSTER Lab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F2E93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986F8DC-62C3-024F-8FA2-37460847C21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496" y="1"/>
            <a:ext cx="1417504" cy="105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09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10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12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11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2.png"/><Relationship Id="rId4" Type="http://schemas.openxmlformats.org/officeDocument/2006/relationships/image" Target="../media/image13.png"/><Relationship Id="rId9" Type="http://schemas.microsoft.com/office/2007/relationships/hdphoto" Target="../media/hdphoto1.wdp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4CFB2-4102-4C88-98AA-C16E2D72B6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6693" y="2453368"/>
            <a:ext cx="10438614" cy="2387600"/>
          </a:xfrm>
        </p:spPr>
        <p:txBody>
          <a:bodyPr anchor="ctr"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Federated Learning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79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圓角矩形 196">
            <a:extLst>
              <a:ext uri="{FF2B5EF4-FFF2-40B4-BE49-F238E27FC236}">
                <a16:creationId xmlns:a16="http://schemas.microsoft.com/office/drawing/2014/main" id="{0EF954B0-BD79-484B-B44D-06DB2F94106A}"/>
              </a:ext>
            </a:extLst>
          </p:cNvPr>
          <p:cNvSpPr/>
          <p:nvPr/>
        </p:nvSpPr>
        <p:spPr>
          <a:xfrm>
            <a:off x="6735775" y="1739100"/>
            <a:ext cx="3969627" cy="463159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0" name="직사각형 32">
            <a:extLst>
              <a:ext uri="{FF2B5EF4-FFF2-40B4-BE49-F238E27FC236}">
                <a16:creationId xmlns:a16="http://schemas.microsoft.com/office/drawing/2014/main" id="{6170D4AF-7C61-4B22-B28F-716398E1D6EA}"/>
              </a:ext>
            </a:extLst>
          </p:cNvPr>
          <p:cNvSpPr/>
          <p:nvPr/>
        </p:nvSpPr>
        <p:spPr>
          <a:xfrm>
            <a:off x="6923096" y="1891899"/>
            <a:ext cx="3745683" cy="4796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TW" sz="1600" dirty="0">
                <a:solidFill>
                  <a:schemeClr val="bg2">
                    <a:lumMod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When </a:t>
            </a:r>
            <a:r>
              <a:rPr lang="en-US" altLang="zh-TW" sz="1600" b="1" dirty="0">
                <a:solidFill>
                  <a:schemeClr val="accent5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uploading</a:t>
            </a:r>
            <a:r>
              <a:rPr lang="en-US" altLang="zh-TW" sz="1600" dirty="0">
                <a:solidFill>
                  <a:schemeClr val="bg2">
                    <a:lumMod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, each client selects </a:t>
            </a:r>
            <a:r>
              <a:rPr lang="en-US" altLang="zh-TW" sz="1600" b="1" dirty="0">
                <a:solidFill>
                  <a:schemeClr val="accent5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at most </a:t>
            </a:r>
            <a:r>
              <a:rPr lang="en-US" altLang="zh-TW" sz="1600" b="1" dirty="0" err="1">
                <a:solidFill>
                  <a:schemeClr val="accent5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θ</a:t>
            </a:r>
            <a:r>
              <a:rPr lang="en-US" altLang="zh-TW" sz="1600" b="1" baseline="-25000" dirty="0" err="1">
                <a:solidFill>
                  <a:schemeClr val="accent5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u</a:t>
            </a:r>
            <a:r>
              <a:rPr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en-US" altLang="zh-TW" sz="1600" dirty="0">
                <a:solidFill>
                  <a:schemeClr val="bg2">
                    <a:lumMod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(</a:t>
            </a:r>
            <a:r>
              <a:rPr lang="en-US" altLang="zh-TW" sz="1600" dirty="0" err="1">
                <a:solidFill>
                  <a:schemeClr val="bg2">
                    <a:lumMod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θ</a:t>
            </a:r>
            <a:r>
              <a:rPr lang="en-US" altLang="zh-TW" sz="1600" baseline="-25000" dirty="0" err="1">
                <a:solidFill>
                  <a:schemeClr val="bg2">
                    <a:lumMod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u</a:t>
            </a:r>
            <a:r>
              <a:rPr lang="en-US" altLang="zh-TW" sz="1600" b="1" baseline="-25000" dirty="0">
                <a:solidFill>
                  <a:schemeClr val="accent5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en-US" altLang="zh-TW" sz="1600" dirty="0">
                <a:solidFill>
                  <a:schemeClr val="bg2">
                    <a:lumMod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set by the client) gradients after one epoch according to one of the following criteria: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1600" b="1" dirty="0">
                <a:solidFill>
                  <a:schemeClr val="accent5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Largest Values: </a:t>
            </a:r>
            <a:br>
              <a:rPr lang="en-US" altLang="zh-TW" sz="1600" b="1" dirty="0">
                <a:solidFill>
                  <a:schemeClr val="accent5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lang="en-US" altLang="zh-TW" sz="1600" dirty="0">
                <a:solidFill>
                  <a:schemeClr val="bg2">
                    <a:lumMod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Sort gradients and select starting from the biggest.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b="1" dirty="0">
                <a:solidFill>
                  <a:schemeClr val="accent5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Random with Threshold: </a:t>
            </a:r>
            <a:br>
              <a:rPr lang="en-US" altLang="zh-TW" sz="1600" b="1" dirty="0">
                <a:solidFill>
                  <a:schemeClr val="accent5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lang="en-US" altLang="zh-TW" sz="1600" dirty="0">
                <a:solidFill>
                  <a:schemeClr val="bg2">
                    <a:lumMod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Randomly subsample the gradients whose </a:t>
            </a:r>
            <a:br>
              <a:rPr lang="en-US" altLang="zh-TW" sz="1600" dirty="0">
                <a:solidFill>
                  <a:schemeClr val="bg2">
                    <a:lumMod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lang="en-US" altLang="zh-TW" sz="1600" dirty="0">
                <a:solidFill>
                  <a:schemeClr val="bg2">
                    <a:lumMod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value is above threshold.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zh-TW" sz="1600" dirty="0">
              <a:solidFill>
                <a:schemeClr val="bg2">
                  <a:lumMod val="2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E24D69-50A7-473F-9CB7-7CD21AA52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9" y="264291"/>
            <a:ext cx="11630025" cy="1325563"/>
          </a:xfrm>
        </p:spPr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Method - Distributed Selective SGD (DSSGD) 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7B7E380-629F-43A8-BB89-EF75B9467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9580A-7D5E-4B69-9F1B-6E9BF8ACC237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79" name="직사각형 32">
            <a:extLst>
              <a:ext uri="{FF2B5EF4-FFF2-40B4-BE49-F238E27FC236}">
                <a16:creationId xmlns:a16="http://schemas.microsoft.com/office/drawing/2014/main" id="{9020179A-7466-4694-91E5-9F92C496A132}"/>
              </a:ext>
            </a:extLst>
          </p:cNvPr>
          <p:cNvSpPr/>
          <p:nvPr/>
        </p:nvSpPr>
        <p:spPr>
          <a:xfrm>
            <a:off x="6923096" y="1280297"/>
            <a:ext cx="1610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rial Rounded MT Bold" panose="020F0704030504030204" pitchFamily="34" charset="0"/>
                <a:ea typeface="Microsoft JhengHei UI Light" panose="020B0304030504040204" pitchFamily="34" charset="-120"/>
              </a:rPr>
              <a:t>Participant</a:t>
            </a:r>
          </a:p>
        </p:txBody>
      </p:sp>
      <p:grpSp>
        <p:nvGrpSpPr>
          <p:cNvPr id="81" name="群組 80">
            <a:extLst>
              <a:ext uri="{FF2B5EF4-FFF2-40B4-BE49-F238E27FC236}">
                <a16:creationId xmlns:a16="http://schemas.microsoft.com/office/drawing/2014/main" id="{609DDB43-9A09-4676-8BD4-56ED44CBF75C}"/>
              </a:ext>
            </a:extLst>
          </p:cNvPr>
          <p:cNvGrpSpPr/>
          <p:nvPr/>
        </p:nvGrpSpPr>
        <p:grpSpPr>
          <a:xfrm>
            <a:off x="899552" y="3526593"/>
            <a:ext cx="4937760" cy="2717614"/>
            <a:chOff x="3965330" y="2877900"/>
            <a:chExt cx="4346749" cy="2291735"/>
          </a:xfrm>
        </p:grpSpPr>
        <p:sp>
          <p:nvSpPr>
            <p:cNvPr id="82" name="橢圓 81">
              <a:extLst>
                <a:ext uri="{FF2B5EF4-FFF2-40B4-BE49-F238E27FC236}">
                  <a16:creationId xmlns:a16="http://schemas.microsoft.com/office/drawing/2014/main" id="{FD0A22F9-C376-4FDF-A3EB-72E04EABF937}"/>
                </a:ext>
              </a:extLst>
            </p:cNvPr>
            <p:cNvSpPr/>
            <p:nvPr/>
          </p:nvSpPr>
          <p:spPr>
            <a:xfrm>
              <a:off x="3965330" y="4171627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橢圓 82">
              <a:extLst>
                <a:ext uri="{FF2B5EF4-FFF2-40B4-BE49-F238E27FC236}">
                  <a16:creationId xmlns:a16="http://schemas.microsoft.com/office/drawing/2014/main" id="{BE0E8C49-A3A4-4B52-BB84-6938A415B52F}"/>
                </a:ext>
              </a:extLst>
            </p:cNvPr>
            <p:cNvSpPr/>
            <p:nvPr/>
          </p:nvSpPr>
          <p:spPr>
            <a:xfrm>
              <a:off x="3965330" y="4849978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橢圓 83">
              <a:extLst>
                <a:ext uri="{FF2B5EF4-FFF2-40B4-BE49-F238E27FC236}">
                  <a16:creationId xmlns:a16="http://schemas.microsoft.com/office/drawing/2014/main" id="{3255DCC5-26D2-4879-9C37-0E93E33C2F0B}"/>
                </a:ext>
              </a:extLst>
            </p:cNvPr>
            <p:cNvSpPr/>
            <p:nvPr/>
          </p:nvSpPr>
          <p:spPr>
            <a:xfrm>
              <a:off x="3965330" y="3476336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橢圓 84">
              <a:extLst>
                <a:ext uri="{FF2B5EF4-FFF2-40B4-BE49-F238E27FC236}">
                  <a16:creationId xmlns:a16="http://schemas.microsoft.com/office/drawing/2014/main" id="{7E131567-353C-4850-976D-C83249B3C391}"/>
                </a:ext>
              </a:extLst>
            </p:cNvPr>
            <p:cNvSpPr/>
            <p:nvPr/>
          </p:nvSpPr>
          <p:spPr>
            <a:xfrm>
              <a:off x="5323843" y="3930415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橢圓 85">
              <a:extLst>
                <a:ext uri="{FF2B5EF4-FFF2-40B4-BE49-F238E27FC236}">
                  <a16:creationId xmlns:a16="http://schemas.microsoft.com/office/drawing/2014/main" id="{D5BE0480-29E8-4A41-8A87-088B2DF07210}"/>
                </a:ext>
              </a:extLst>
            </p:cNvPr>
            <p:cNvSpPr/>
            <p:nvPr/>
          </p:nvSpPr>
          <p:spPr>
            <a:xfrm>
              <a:off x="5323843" y="4591824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87" name="直線接點 86">
              <a:extLst>
                <a:ext uri="{FF2B5EF4-FFF2-40B4-BE49-F238E27FC236}">
                  <a16:creationId xmlns:a16="http://schemas.microsoft.com/office/drawing/2014/main" id="{7D9EFBF7-65F4-4C21-8837-86EC96860532}"/>
                </a:ext>
              </a:extLst>
            </p:cNvPr>
            <p:cNvCxnSpPr>
              <a:stCxn id="84" idx="6"/>
              <a:endCxn id="85" idx="2"/>
            </p:cNvCxnSpPr>
            <p:nvPr/>
          </p:nvCxnSpPr>
          <p:spPr>
            <a:xfrm>
              <a:off x="4284987" y="3636165"/>
              <a:ext cx="1038856" cy="454079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8" name="直線接點 87">
              <a:extLst>
                <a:ext uri="{FF2B5EF4-FFF2-40B4-BE49-F238E27FC236}">
                  <a16:creationId xmlns:a16="http://schemas.microsoft.com/office/drawing/2014/main" id="{3AE556B0-CBDD-426C-8AFA-58B7F40C0448}"/>
                </a:ext>
              </a:extLst>
            </p:cNvPr>
            <p:cNvCxnSpPr>
              <a:stCxn id="82" idx="6"/>
              <a:endCxn id="85" idx="2"/>
            </p:cNvCxnSpPr>
            <p:nvPr/>
          </p:nvCxnSpPr>
          <p:spPr>
            <a:xfrm flipV="1">
              <a:off x="4284987" y="4090244"/>
              <a:ext cx="1038856" cy="241212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9" name="直線接點 88">
              <a:extLst>
                <a:ext uri="{FF2B5EF4-FFF2-40B4-BE49-F238E27FC236}">
                  <a16:creationId xmlns:a16="http://schemas.microsoft.com/office/drawing/2014/main" id="{F84A14D2-380E-4905-8091-B1C05D4C0D07}"/>
                </a:ext>
              </a:extLst>
            </p:cNvPr>
            <p:cNvCxnSpPr>
              <a:stCxn id="83" idx="6"/>
              <a:endCxn id="85" idx="2"/>
            </p:cNvCxnSpPr>
            <p:nvPr/>
          </p:nvCxnSpPr>
          <p:spPr>
            <a:xfrm flipV="1">
              <a:off x="4284987" y="4090244"/>
              <a:ext cx="1038856" cy="919563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0" name="直線接點 89">
              <a:extLst>
                <a:ext uri="{FF2B5EF4-FFF2-40B4-BE49-F238E27FC236}">
                  <a16:creationId xmlns:a16="http://schemas.microsoft.com/office/drawing/2014/main" id="{244DE94E-8167-4920-AA78-DDAD08CD6DB4}"/>
                </a:ext>
              </a:extLst>
            </p:cNvPr>
            <p:cNvCxnSpPr>
              <a:stCxn id="82" idx="6"/>
              <a:endCxn id="86" idx="2"/>
            </p:cNvCxnSpPr>
            <p:nvPr/>
          </p:nvCxnSpPr>
          <p:spPr>
            <a:xfrm>
              <a:off x="4284987" y="4331456"/>
              <a:ext cx="1038856" cy="420197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1" name="直線接點 90">
              <a:extLst>
                <a:ext uri="{FF2B5EF4-FFF2-40B4-BE49-F238E27FC236}">
                  <a16:creationId xmlns:a16="http://schemas.microsoft.com/office/drawing/2014/main" id="{4330376A-1720-439A-B460-3262E92E472D}"/>
                </a:ext>
              </a:extLst>
            </p:cNvPr>
            <p:cNvCxnSpPr>
              <a:stCxn id="84" idx="6"/>
              <a:endCxn id="86" idx="2"/>
            </p:cNvCxnSpPr>
            <p:nvPr/>
          </p:nvCxnSpPr>
          <p:spPr>
            <a:xfrm>
              <a:off x="4284987" y="3636165"/>
              <a:ext cx="1038856" cy="1115488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2" name="直線接點 91">
              <a:extLst>
                <a:ext uri="{FF2B5EF4-FFF2-40B4-BE49-F238E27FC236}">
                  <a16:creationId xmlns:a16="http://schemas.microsoft.com/office/drawing/2014/main" id="{7285F9D5-C03A-48F9-8EAE-AF14F20E9499}"/>
                </a:ext>
              </a:extLst>
            </p:cNvPr>
            <p:cNvCxnSpPr>
              <a:stCxn id="83" idx="6"/>
              <a:endCxn id="86" idx="2"/>
            </p:cNvCxnSpPr>
            <p:nvPr/>
          </p:nvCxnSpPr>
          <p:spPr>
            <a:xfrm flipV="1">
              <a:off x="4284987" y="4751653"/>
              <a:ext cx="1038856" cy="25815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93" name="橢圓 92">
              <a:extLst>
                <a:ext uri="{FF2B5EF4-FFF2-40B4-BE49-F238E27FC236}">
                  <a16:creationId xmlns:a16="http://schemas.microsoft.com/office/drawing/2014/main" id="{BDB515BB-55F0-40FE-A097-C4F1ECA247AB}"/>
                </a:ext>
              </a:extLst>
            </p:cNvPr>
            <p:cNvSpPr/>
            <p:nvPr/>
          </p:nvSpPr>
          <p:spPr>
            <a:xfrm>
              <a:off x="5285401" y="3163586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4" name="直線接點 93">
              <a:extLst>
                <a:ext uri="{FF2B5EF4-FFF2-40B4-BE49-F238E27FC236}">
                  <a16:creationId xmlns:a16="http://schemas.microsoft.com/office/drawing/2014/main" id="{B84F74D3-352A-4357-8CF4-B74D1AF508DC}"/>
                </a:ext>
              </a:extLst>
            </p:cNvPr>
            <p:cNvCxnSpPr>
              <a:stCxn id="83" idx="6"/>
              <a:endCxn id="93" idx="2"/>
            </p:cNvCxnSpPr>
            <p:nvPr/>
          </p:nvCxnSpPr>
          <p:spPr>
            <a:xfrm flipV="1">
              <a:off x="4284987" y="3323415"/>
              <a:ext cx="1000414" cy="1686392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5" name="直線接點 94">
              <a:extLst>
                <a:ext uri="{FF2B5EF4-FFF2-40B4-BE49-F238E27FC236}">
                  <a16:creationId xmlns:a16="http://schemas.microsoft.com/office/drawing/2014/main" id="{EE4F4F3E-4B40-4982-A2D9-E8BFA5B8BF6E}"/>
                </a:ext>
              </a:extLst>
            </p:cNvPr>
            <p:cNvCxnSpPr>
              <a:stCxn id="84" idx="6"/>
              <a:endCxn id="93" idx="2"/>
            </p:cNvCxnSpPr>
            <p:nvPr/>
          </p:nvCxnSpPr>
          <p:spPr>
            <a:xfrm flipV="1">
              <a:off x="4284987" y="3323415"/>
              <a:ext cx="1000414" cy="31275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96" name="橢圓 95">
              <a:extLst>
                <a:ext uri="{FF2B5EF4-FFF2-40B4-BE49-F238E27FC236}">
                  <a16:creationId xmlns:a16="http://schemas.microsoft.com/office/drawing/2014/main" id="{10C02E7F-13A0-48EA-8E1C-0A93011E019B}"/>
                </a:ext>
              </a:extLst>
            </p:cNvPr>
            <p:cNvSpPr/>
            <p:nvPr/>
          </p:nvSpPr>
          <p:spPr>
            <a:xfrm>
              <a:off x="3965330" y="2877900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7" name="直線接點 96">
              <a:extLst>
                <a:ext uri="{FF2B5EF4-FFF2-40B4-BE49-F238E27FC236}">
                  <a16:creationId xmlns:a16="http://schemas.microsoft.com/office/drawing/2014/main" id="{840463B7-1C7A-433E-909B-5F4A92343838}"/>
                </a:ext>
              </a:extLst>
            </p:cNvPr>
            <p:cNvCxnSpPr>
              <a:stCxn id="96" idx="6"/>
              <a:endCxn id="85" idx="2"/>
            </p:cNvCxnSpPr>
            <p:nvPr/>
          </p:nvCxnSpPr>
          <p:spPr>
            <a:xfrm>
              <a:off x="4284987" y="3037729"/>
              <a:ext cx="1038856" cy="1052515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8" name="直線接點 97">
              <a:extLst>
                <a:ext uri="{FF2B5EF4-FFF2-40B4-BE49-F238E27FC236}">
                  <a16:creationId xmlns:a16="http://schemas.microsoft.com/office/drawing/2014/main" id="{2AF35300-D787-4986-9646-DBE58B6ECF14}"/>
                </a:ext>
              </a:extLst>
            </p:cNvPr>
            <p:cNvCxnSpPr>
              <a:stCxn id="96" idx="6"/>
              <a:endCxn id="86" idx="2"/>
            </p:cNvCxnSpPr>
            <p:nvPr/>
          </p:nvCxnSpPr>
          <p:spPr>
            <a:xfrm>
              <a:off x="4284987" y="3037729"/>
              <a:ext cx="1038856" cy="171392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9" name="直線接點 98">
              <a:extLst>
                <a:ext uri="{FF2B5EF4-FFF2-40B4-BE49-F238E27FC236}">
                  <a16:creationId xmlns:a16="http://schemas.microsoft.com/office/drawing/2014/main" id="{B0410438-98A0-439D-B260-8D133AC44F6F}"/>
                </a:ext>
              </a:extLst>
            </p:cNvPr>
            <p:cNvCxnSpPr>
              <a:stCxn id="96" idx="6"/>
              <a:endCxn id="93" idx="2"/>
            </p:cNvCxnSpPr>
            <p:nvPr/>
          </p:nvCxnSpPr>
          <p:spPr>
            <a:xfrm>
              <a:off x="4284987" y="3037729"/>
              <a:ext cx="1000414" cy="285686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00" name="橢圓 99">
              <a:extLst>
                <a:ext uri="{FF2B5EF4-FFF2-40B4-BE49-F238E27FC236}">
                  <a16:creationId xmlns:a16="http://schemas.microsoft.com/office/drawing/2014/main" id="{B4CB1711-9D35-464E-9E5F-843F68C99688}"/>
                </a:ext>
              </a:extLst>
            </p:cNvPr>
            <p:cNvSpPr/>
            <p:nvPr/>
          </p:nvSpPr>
          <p:spPr>
            <a:xfrm>
              <a:off x="6649914" y="4171627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橢圓 100">
              <a:extLst>
                <a:ext uri="{FF2B5EF4-FFF2-40B4-BE49-F238E27FC236}">
                  <a16:creationId xmlns:a16="http://schemas.microsoft.com/office/drawing/2014/main" id="{D0DE33CE-466C-481D-BACD-39C40CD64A3D}"/>
                </a:ext>
              </a:extLst>
            </p:cNvPr>
            <p:cNvSpPr/>
            <p:nvPr/>
          </p:nvSpPr>
          <p:spPr>
            <a:xfrm>
              <a:off x="6649914" y="4849978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橢圓 101">
              <a:extLst>
                <a:ext uri="{FF2B5EF4-FFF2-40B4-BE49-F238E27FC236}">
                  <a16:creationId xmlns:a16="http://schemas.microsoft.com/office/drawing/2014/main" id="{AF612541-E2AD-4C9B-93F7-7E75549C96D9}"/>
                </a:ext>
              </a:extLst>
            </p:cNvPr>
            <p:cNvSpPr/>
            <p:nvPr/>
          </p:nvSpPr>
          <p:spPr>
            <a:xfrm>
              <a:off x="6649914" y="3476336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橢圓 102">
              <a:extLst>
                <a:ext uri="{FF2B5EF4-FFF2-40B4-BE49-F238E27FC236}">
                  <a16:creationId xmlns:a16="http://schemas.microsoft.com/office/drawing/2014/main" id="{B174DAED-03E3-4EE0-83E4-FFD72159134F}"/>
                </a:ext>
              </a:extLst>
            </p:cNvPr>
            <p:cNvSpPr/>
            <p:nvPr/>
          </p:nvSpPr>
          <p:spPr>
            <a:xfrm>
              <a:off x="7992422" y="3910143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橢圓 103">
              <a:extLst>
                <a:ext uri="{FF2B5EF4-FFF2-40B4-BE49-F238E27FC236}">
                  <a16:creationId xmlns:a16="http://schemas.microsoft.com/office/drawing/2014/main" id="{8E87086F-45A8-471F-84B1-0905427BBA73}"/>
                </a:ext>
              </a:extLst>
            </p:cNvPr>
            <p:cNvSpPr/>
            <p:nvPr/>
          </p:nvSpPr>
          <p:spPr>
            <a:xfrm>
              <a:off x="7992422" y="4571552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05" name="直線接點 104">
              <a:extLst>
                <a:ext uri="{FF2B5EF4-FFF2-40B4-BE49-F238E27FC236}">
                  <a16:creationId xmlns:a16="http://schemas.microsoft.com/office/drawing/2014/main" id="{9529015E-7992-4EA7-A339-B87EE6D1A5A1}"/>
                </a:ext>
              </a:extLst>
            </p:cNvPr>
            <p:cNvCxnSpPr>
              <a:stCxn id="102" idx="6"/>
              <a:endCxn id="103" idx="2"/>
            </p:cNvCxnSpPr>
            <p:nvPr/>
          </p:nvCxnSpPr>
          <p:spPr>
            <a:xfrm>
              <a:off x="6969571" y="3636165"/>
              <a:ext cx="1022851" cy="433807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6" name="直線接點 105">
              <a:extLst>
                <a:ext uri="{FF2B5EF4-FFF2-40B4-BE49-F238E27FC236}">
                  <a16:creationId xmlns:a16="http://schemas.microsoft.com/office/drawing/2014/main" id="{21226FB4-5F90-44A4-9F8C-CB634DDA5D1F}"/>
                </a:ext>
              </a:extLst>
            </p:cNvPr>
            <p:cNvCxnSpPr>
              <a:stCxn id="100" idx="6"/>
              <a:endCxn id="103" idx="2"/>
            </p:cNvCxnSpPr>
            <p:nvPr/>
          </p:nvCxnSpPr>
          <p:spPr>
            <a:xfrm flipV="1">
              <a:off x="6969571" y="4069972"/>
              <a:ext cx="1022851" cy="26148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7" name="直線接點 106">
              <a:extLst>
                <a:ext uri="{FF2B5EF4-FFF2-40B4-BE49-F238E27FC236}">
                  <a16:creationId xmlns:a16="http://schemas.microsoft.com/office/drawing/2014/main" id="{9B777AFE-6D7D-483D-A8EF-156623FF0648}"/>
                </a:ext>
              </a:extLst>
            </p:cNvPr>
            <p:cNvCxnSpPr>
              <a:stCxn id="101" idx="6"/>
              <a:endCxn id="103" idx="2"/>
            </p:cNvCxnSpPr>
            <p:nvPr/>
          </p:nvCxnSpPr>
          <p:spPr>
            <a:xfrm flipV="1">
              <a:off x="6969571" y="4069972"/>
              <a:ext cx="1022851" cy="939835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8" name="直線接點 107">
              <a:extLst>
                <a:ext uri="{FF2B5EF4-FFF2-40B4-BE49-F238E27FC236}">
                  <a16:creationId xmlns:a16="http://schemas.microsoft.com/office/drawing/2014/main" id="{2835347B-3751-4043-AAF5-6BC383CE30E9}"/>
                </a:ext>
              </a:extLst>
            </p:cNvPr>
            <p:cNvCxnSpPr>
              <a:stCxn id="100" idx="6"/>
              <a:endCxn id="104" idx="2"/>
            </p:cNvCxnSpPr>
            <p:nvPr/>
          </p:nvCxnSpPr>
          <p:spPr>
            <a:xfrm>
              <a:off x="6969571" y="4331456"/>
              <a:ext cx="1022851" cy="399925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9" name="直線接點 108">
              <a:extLst>
                <a:ext uri="{FF2B5EF4-FFF2-40B4-BE49-F238E27FC236}">
                  <a16:creationId xmlns:a16="http://schemas.microsoft.com/office/drawing/2014/main" id="{43BF95B9-AB18-4704-8558-E33233F49556}"/>
                </a:ext>
              </a:extLst>
            </p:cNvPr>
            <p:cNvCxnSpPr>
              <a:stCxn id="102" idx="6"/>
              <a:endCxn id="104" idx="2"/>
            </p:cNvCxnSpPr>
            <p:nvPr/>
          </p:nvCxnSpPr>
          <p:spPr>
            <a:xfrm>
              <a:off x="6969571" y="3636165"/>
              <a:ext cx="1022851" cy="1095216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0" name="直線接點 109">
              <a:extLst>
                <a:ext uri="{FF2B5EF4-FFF2-40B4-BE49-F238E27FC236}">
                  <a16:creationId xmlns:a16="http://schemas.microsoft.com/office/drawing/2014/main" id="{BFAFA1BD-325B-41E0-96E7-EF6475F0FCB5}"/>
                </a:ext>
              </a:extLst>
            </p:cNvPr>
            <p:cNvCxnSpPr>
              <a:stCxn id="101" idx="6"/>
              <a:endCxn id="104" idx="2"/>
            </p:cNvCxnSpPr>
            <p:nvPr/>
          </p:nvCxnSpPr>
          <p:spPr>
            <a:xfrm flipV="1">
              <a:off x="6969571" y="4731381"/>
              <a:ext cx="1022851" cy="278426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1" name="橢圓 110">
              <a:extLst>
                <a:ext uri="{FF2B5EF4-FFF2-40B4-BE49-F238E27FC236}">
                  <a16:creationId xmlns:a16="http://schemas.microsoft.com/office/drawing/2014/main" id="{B1E504C3-B02E-4B84-BD99-EF216268ED89}"/>
                </a:ext>
              </a:extLst>
            </p:cNvPr>
            <p:cNvSpPr/>
            <p:nvPr/>
          </p:nvSpPr>
          <p:spPr>
            <a:xfrm>
              <a:off x="7953980" y="3143314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12" name="直線接點 111">
              <a:extLst>
                <a:ext uri="{FF2B5EF4-FFF2-40B4-BE49-F238E27FC236}">
                  <a16:creationId xmlns:a16="http://schemas.microsoft.com/office/drawing/2014/main" id="{B0AEB187-5928-45B3-A4D8-B35B481E49C7}"/>
                </a:ext>
              </a:extLst>
            </p:cNvPr>
            <p:cNvCxnSpPr>
              <a:stCxn id="101" idx="6"/>
              <a:endCxn id="111" idx="2"/>
            </p:cNvCxnSpPr>
            <p:nvPr/>
          </p:nvCxnSpPr>
          <p:spPr>
            <a:xfrm flipV="1">
              <a:off x="6969571" y="3303143"/>
              <a:ext cx="984409" cy="170666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3" name="直線接點 112">
              <a:extLst>
                <a:ext uri="{FF2B5EF4-FFF2-40B4-BE49-F238E27FC236}">
                  <a16:creationId xmlns:a16="http://schemas.microsoft.com/office/drawing/2014/main" id="{6BD571D1-67CB-4DC5-B1AE-023ACFA27CD5}"/>
                </a:ext>
              </a:extLst>
            </p:cNvPr>
            <p:cNvCxnSpPr>
              <a:stCxn id="102" idx="6"/>
              <a:endCxn id="111" idx="2"/>
            </p:cNvCxnSpPr>
            <p:nvPr/>
          </p:nvCxnSpPr>
          <p:spPr>
            <a:xfrm flipV="1">
              <a:off x="6969571" y="3303143"/>
              <a:ext cx="984409" cy="333022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4" name="橢圓 113">
              <a:extLst>
                <a:ext uri="{FF2B5EF4-FFF2-40B4-BE49-F238E27FC236}">
                  <a16:creationId xmlns:a16="http://schemas.microsoft.com/office/drawing/2014/main" id="{5399F70C-6C8F-4E70-81D4-882BAFFC30F5}"/>
                </a:ext>
              </a:extLst>
            </p:cNvPr>
            <p:cNvSpPr/>
            <p:nvPr/>
          </p:nvSpPr>
          <p:spPr>
            <a:xfrm>
              <a:off x="6649914" y="2877900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15" name="直線接點 114">
              <a:extLst>
                <a:ext uri="{FF2B5EF4-FFF2-40B4-BE49-F238E27FC236}">
                  <a16:creationId xmlns:a16="http://schemas.microsoft.com/office/drawing/2014/main" id="{D5A4ADB9-FD9D-421C-96D5-128D3AD9455C}"/>
                </a:ext>
              </a:extLst>
            </p:cNvPr>
            <p:cNvCxnSpPr>
              <a:stCxn id="114" idx="6"/>
              <a:endCxn id="103" idx="2"/>
            </p:cNvCxnSpPr>
            <p:nvPr/>
          </p:nvCxnSpPr>
          <p:spPr>
            <a:xfrm>
              <a:off x="6969571" y="3037729"/>
              <a:ext cx="1022851" cy="1032243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6" name="直線接點 115">
              <a:extLst>
                <a:ext uri="{FF2B5EF4-FFF2-40B4-BE49-F238E27FC236}">
                  <a16:creationId xmlns:a16="http://schemas.microsoft.com/office/drawing/2014/main" id="{4B989F1F-3ADD-4742-87D8-EAEA7BF04462}"/>
                </a:ext>
              </a:extLst>
            </p:cNvPr>
            <p:cNvCxnSpPr>
              <a:stCxn id="114" idx="6"/>
              <a:endCxn id="104" idx="2"/>
            </p:cNvCxnSpPr>
            <p:nvPr/>
          </p:nvCxnSpPr>
          <p:spPr>
            <a:xfrm>
              <a:off x="6969571" y="3037729"/>
              <a:ext cx="1022851" cy="1693652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7" name="直線接點 116">
              <a:extLst>
                <a:ext uri="{FF2B5EF4-FFF2-40B4-BE49-F238E27FC236}">
                  <a16:creationId xmlns:a16="http://schemas.microsoft.com/office/drawing/2014/main" id="{A44B0A29-4026-4523-BE22-917EE0DE0A15}"/>
                </a:ext>
              </a:extLst>
            </p:cNvPr>
            <p:cNvCxnSpPr>
              <a:stCxn id="114" idx="6"/>
              <a:endCxn id="111" idx="2"/>
            </p:cNvCxnSpPr>
            <p:nvPr/>
          </p:nvCxnSpPr>
          <p:spPr>
            <a:xfrm>
              <a:off x="6969571" y="3037729"/>
              <a:ext cx="984409" cy="26541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8" name="直線接點 117">
              <a:extLst>
                <a:ext uri="{FF2B5EF4-FFF2-40B4-BE49-F238E27FC236}">
                  <a16:creationId xmlns:a16="http://schemas.microsoft.com/office/drawing/2014/main" id="{77B041F4-DDDE-4FA0-981D-F5966A4EA522}"/>
                </a:ext>
              </a:extLst>
            </p:cNvPr>
            <p:cNvCxnSpPr>
              <a:stCxn id="85" idx="6"/>
              <a:endCxn id="102" idx="2"/>
            </p:cNvCxnSpPr>
            <p:nvPr/>
          </p:nvCxnSpPr>
          <p:spPr>
            <a:xfrm flipV="1">
              <a:off x="5643500" y="3636165"/>
              <a:ext cx="1006414" cy="454079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9" name="直線接點 118">
              <a:extLst>
                <a:ext uri="{FF2B5EF4-FFF2-40B4-BE49-F238E27FC236}">
                  <a16:creationId xmlns:a16="http://schemas.microsoft.com/office/drawing/2014/main" id="{7EB3D33D-3928-4D16-922F-A1CB2624E131}"/>
                </a:ext>
              </a:extLst>
            </p:cNvPr>
            <p:cNvCxnSpPr>
              <a:stCxn id="93" idx="6"/>
              <a:endCxn id="114" idx="2"/>
            </p:cNvCxnSpPr>
            <p:nvPr/>
          </p:nvCxnSpPr>
          <p:spPr>
            <a:xfrm flipV="1">
              <a:off x="5605058" y="3037729"/>
              <a:ext cx="1044856" cy="285686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0" name="直線接點 119">
              <a:extLst>
                <a:ext uri="{FF2B5EF4-FFF2-40B4-BE49-F238E27FC236}">
                  <a16:creationId xmlns:a16="http://schemas.microsoft.com/office/drawing/2014/main" id="{672222CE-F4F6-41DD-8628-E7505FABB3E4}"/>
                </a:ext>
              </a:extLst>
            </p:cNvPr>
            <p:cNvCxnSpPr>
              <a:stCxn id="93" idx="6"/>
              <a:endCxn id="102" idx="2"/>
            </p:cNvCxnSpPr>
            <p:nvPr/>
          </p:nvCxnSpPr>
          <p:spPr>
            <a:xfrm>
              <a:off x="5605058" y="3323415"/>
              <a:ext cx="1044856" cy="31275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1" name="直線接點 120">
              <a:extLst>
                <a:ext uri="{FF2B5EF4-FFF2-40B4-BE49-F238E27FC236}">
                  <a16:creationId xmlns:a16="http://schemas.microsoft.com/office/drawing/2014/main" id="{DD0DCBF4-C967-4B69-BE24-35F07DEA3AC5}"/>
                </a:ext>
              </a:extLst>
            </p:cNvPr>
            <p:cNvCxnSpPr>
              <a:stCxn id="93" idx="6"/>
              <a:endCxn id="100" idx="2"/>
            </p:cNvCxnSpPr>
            <p:nvPr/>
          </p:nvCxnSpPr>
          <p:spPr>
            <a:xfrm>
              <a:off x="5605058" y="3323415"/>
              <a:ext cx="1044856" cy="100804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2" name="直線接點 121">
              <a:extLst>
                <a:ext uri="{FF2B5EF4-FFF2-40B4-BE49-F238E27FC236}">
                  <a16:creationId xmlns:a16="http://schemas.microsoft.com/office/drawing/2014/main" id="{4524C3D9-A8B9-4468-AF02-9F2575599A22}"/>
                </a:ext>
              </a:extLst>
            </p:cNvPr>
            <p:cNvCxnSpPr>
              <a:stCxn id="93" idx="6"/>
              <a:endCxn id="101" idx="2"/>
            </p:cNvCxnSpPr>
            <p:nvPr/>
          </p:nvCxnSpPr>
          <p:spPr>
            <a:xfrm>
              <a:off x="5605058" y="3323415"/>
              <a:ext cx="1044856" cy="1686392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3" name="直線接點 122">
              <a:extLst>
                <a:ext uri="{FF2B5EF4-FFF2-40B4-BE49-F238E27FC236}">
                  <a16:creationId xmlns:a16="http://schemas.microsoft.com/office/drawing/2014/main" id="{349E8167-2A6C-47B0-974C-F6EECAFEA733}"/>
                </a:ext>
              </a:extLst>
            </p:cNvPr>
            <p:cNvCxnSpPr>
              <a:stCxn id="85" idx="6"/>
              <a:endCxn id="114" idx="2"/>
            </p:cNvCxnSpPr>
            <p:nvPr/>
          </p:nvCxnSpPr>
          <p:spPr>
            <a:xfrm flipV="1">
              <a:off x="5643500" y="3037729"/>
              <a:ext cx="1006414" cy="1052515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4" name="直線接點 123">
              <a:extLst>
                <a:ext uri="{FF2B5EF4-FFF2-40B4-BE49-F238E27FC236}">
                  <a16:creationId xmlns:a16="http://schemas.microsoft.com/office/drawing/2014/main" id="{2B6CB630-0BF7-4195-8728-FBE8212183E3}"/>
                </a:ext>
              </a:extLst>
            </p:cNvPr>
            <p:cNvCxnSpPr>
              <a:stCxn id="85" idx="6"/>
              <a:endCxn id="100" idx="2"/>
            </p:cNvCxnSpPr>
            <p:nvPr/>
          </p:nvCxnSpPr>
          <p:spPr>
            <a:xfrm>
              <a:off x="5643500" y="4090244"/>
              <a:ext cx="1006414" cy="241212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5" name="直線接點 124">
              <a:extLst>
                <a:ext uri="{FF2B5EF4-FFF2-40B4-BE49-F238E27FC236}">
                  <a16:creationId xmlns:a16="http://schemas.microsoft.com/office/drawing/2014/main" id="{111879FD-8592-48F1-9D15-593E18B5E286}"/>
                </a:ext>
              </a:extLst>
            </p:cNvPr>
            <p:cNvCxnSpPr>
              <a:stCxn id="85" idx="6"/>
              <a:endCxn id="101" idx="2"/>
            </p:cNvCxnSpPr>
            <p:nvPr/>
          </p:nvCxnSpPr>
          <p:spPr>
            <a:xfrm>
              <a:off x="5643500" y="4090244"/>
              <a:ext cx="1006414" cy="919563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6" name="直線接點 125">
              <a:extLst>
                <a:ext uri="{FF2B5EF4-FFF2-40B4-BE49-F238E27FC236}">
                  <a16:creationId xmlns:a16="http://schemas.microsoft.com/office/drawing/2014/main" id="{916C9909-3F91-4B92-ACBD-D92E538C3FEA}"/>
                </a:ext>
              </a:extLst>
            </p:cNvPr>
            <p:cNvCxnSpPr>
              <a:stCxn id="86" idx="6"/>
              <a:endCxn id="114" idx="2"/>
            </p:cNvCxnSpPr>
            <p:nvPr/>
          </p:nvCxnSpPr>
          <p:spPr>
            <a:xfrm flipV="1">
              <a:off x="5643500" y="3037729"/>
              <a:ext cx="1006414" cy="171392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7" name="直線接點 126">
              <a:extLst>
                <a:ext uri="{FF2B5EF4-FFF2-40B4-BE49-F238E27FC236}">
                  <a16:creationId xmlns:a16="http://schemas.microsoft.com/office/drawing/2014/main" id="{61C233EE-FBEE-4457-A679-AB7C7067D130}"/>
                </a:ext>
              </a:extLst>
            </p:cNvPr>
            <p:cNvCxnSpPr>
              <a:stCxn id="86" idx="6"/>
              <a:endCxn id="101" idx="2"/>
            </p:cNvCxnSpPr>
            <p:nvPr/>
          </p:nvCxnSpPr>
          <p:spPr>
            <a:xfrm>
              <a:off x="5643500" y="4751653"/>
              <a:ext cx="1006414" cy="25815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8" name="直線接點 127">
              <a:extLst>
                <a:ext uri="{FF2B5EF4-FFF2-40B4-BE49-F238E27FC236}">
                  <a16:creationId xmlns:a16="http://schemas.microsoft.com/office/drawing/2014/main" id="{DE66D9CC-1AB9-4D19-A8F1-0C75B501E22A}"/>
                </a:ext>
              </a:extLst>
            </p:cNvPr>
            <p:cNvCxnSpPr>
              <a:stCxn id="86" idx="6"/>
              <a:endCxn id="102" idx="2"/>
            </p:cNvCxnSpPr>
            <p:nvPr/>
          </p:nvCxnSpPr>
          <p:spPr>
            <a:xfrm flipV="1">
              <a:off x="5643500" y="3636165"/>
              <a:ext cx="1006414" cy="1115488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9" name="直線接點 128">
              <a:extLst>
                <a:ext uri="{FF2B5EF4-FFF2-40B4-BE49-F238E27FC236}">
                  <a16:creationId xmlns:a16="http://schemas.microsoft.com/office/drawing/2014/main" id="{B65BA83D-160E-4652-8684-DA3DCC0D2C0D}"/>
                </a:ext>
              </a:extLst>
            </p:cNvPr>
            <p:cNvCxnSpPr>
              <a:stCxn id="86" idx="6"/>
              <a:endCxn id="100" idx="2"/>
            </p:cNvCxnSpPr>
            <p:nvPr/>
          </p:nvCxnSpPr>
          <p:spPr>
            <a:xfrm flipV="1">
              <a:off x="5643500" y="4331456"/>
              <a:ext cx="1006414" cy="420197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0" name="直線接點 129">
              <a:extLst>
                <a:ext uri="{FF2B5EF4-FFF2-40B4-BE49-F238E27FC236}">
                  <a16:creationId xmlns:a16="http://schemas.microsoft.com/office/drawing/2014/main" id="{DD7290FB-B306-451E-9205-8D3FB387D7DC}"/>
                </a:ext>
              </a:extLst>
            </p:cNvPr>
            <p:cNvCxnSpPr>
              <a:stCxn id="82" idx="6"/>
              <a:endCxn id="93" idx="2"/>
            </p:cNvCxnSpPr>
            <p:nvPr/>
          </p:nvCxnSpPr>
          <p:spPr>
            <a:xfrm flipV="1">
              <a:off x="4284987" y="3323415"/>
              <a:ext cx="1000414" cy="100804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31" name="圓角矩形 1">
            <a:extLst>
              <a:ext uri="{FF2B5EF4-FFF2-40B4-BE49-F238E27FC236}">
                <a16:creationId xmlns:a16="http://schemas.microsoft.com/office/drawing/2014/main" id="{2C2712AA-360B-4860-BEAD-54FD54101766}"/>
              </a:ext>
            </a:extLst>
          </p:cNvPr>
          <p:cNvSpPr/>
          <p:nvPr/>
        </p:nvSpPr>
        <p:spPr>
          <a:xfrm>
            <a:off x="850797" y="1515796"/>
            <a:ext cx="4937760" cy="1402080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2" name="圓角矩形 24">
            <a:extLst>
              <a:ext uri="{FF2B5EF4-FFF2-40B4-BE49-F238E27FC236}">
                <a16:creationId xmlns:a16="http://schemas.microsoft.com/office/drawing/2014/main" id="{8408FECC-30E4-4BED-B045-AE0BE0B938CB}"/>
              </a:ext>
            </a:extLst>
          </p:cNvPr>
          <p:cNvSpPr/>
          <p:nvPr/>
        </p:nvSpPr>
        <p:spPr>
          <a:xfrm>
            <a:off x="1138300" y="1663557"/>
            <a:ext cx="4346749" cy="71932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3" name="圓角矩形 58">
            <a:extLst>
              <a:ext uri="{FF2B5EF4-FFF2-40B4-BE49-F238E27FC236}">
                <a16:creationId xmlns:a16="http://schemas.microsoft.com/office/drawing/2014/main" id="{DE8B5F9A-D684-4926-A223-1FBC3A84D14C}"/>
              </a:ext>
            </a:extLst>
          </p:cNvPr>
          <p:cNvSpPr/>
          <p:nvPr/>
        </p:nvSpPr>
        <p:spPr>
          <a:xfrm>
            <a:off x="1304492" y="1788996"/>
            <a:ext cx="1237508" cy="4565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4391225C-0773-4F58-BCB8-3F866EBBD91B}"/>
              </a:ext>
            </a:extLst>
          </p:cNvPr>
          <p:cNvSpPr/>
          <p:nvPr/>
        </p:nvSpPr>
        <p:spPr>
          <a:xfrm>
            <a:off x="2899273" y="1141304"/>
            <a:ext cx="840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Server</a:t>
            </a:r>
            <a:endParaRPr lang="zh-TW" alt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6E047B6F-6249-4FCD-88A8-F51BE7364D43}"/>
              </a:ext>
            </a:extLst>
          </p:cNvPr>
          <p:cNvSpPr/>
          <p:nvPr/>
        </p:nvSpPr>
        <p:spPr>
          <a:xfrm>
            <a:off x="2326681" y="2344160"/>
            <a:ext cx="16560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b="1" dirty="0">
                <a:solidFill>
                  <a:schemeClr val="bg2">
                    <a:lumMod val="75000"/>
                  </a:schemeClr>
                </a:solidFill>
              </a:rPr>
              <a:t>global parameter</a:t>
            </a:r>
            <a:endParaRPr lang="zh-TW" altLang="en-US" sz="1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6" name="圓角矩形 120">
            <a:extLst>
              <a:ext uri="{FF2B5EF4-FFF2-40B4-BE49-F238E27FC236}">
                <a16:creationId xmlns:a16="http://schemas.microsoft.com/office/drawing/2014/main" id="{2480B66C-DB61-4B8D-B9B2-FDAB24B09B8E}"/>
              </a:ext>
            </a:extLst>
          </p:cNvPr>
          <p:cNvSpPr/>
          <p:nvPr/>
        </p:nvSpPr>
        <p:spPr>
          <a:xfrm>
            <a:off x="3319677" y="1796322"/>
            <a:ext cx="779768" cy="45650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7" name="圓角矩形 121">
            <a:extLst>
              <a:ext uri="{FF2B5EF4-FFF2-40B4-BE49-F238E27FC236}">
                <a16:creationId xmlns:a16="http://schemas.microsoft.com/office/drawing/2014/main" id="{F3537151-7840-46E5-9986-DD54FEBC7F0D}"/>
              </a:ext>
            </a:extLst>
          </p:cNvPr>
          <p:cNvSpPr/>
          <p:nvPr/>
        </p:nvSpPr>
        <p:spPr>
          <a:xfrm>
            <a:off x="4224043" y="1790900"/>
            <a:ext cx="1047912" cy="45650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53333F48-587B-4CA6-9084-5D0FB3F1C761}"/>
              </a:ext>
            </a:extLst>
          </p:cNvPr>
          <p:cNvSpPr/>
          <p:nvPr/>
        </p:nvSpPr>
        <p:spPr>
          <a:xfrm>
            <a:off x="4619660" y="3174534"/>
            <a:ext cx="14379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5"/>
                </a:solidFill>
              </a:rPr>
              <a:t>Local training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cxnSp>
        <p:nvCxnSpPr>
          <p:cNvPr id="139" name="直線單箭頭接點 138">
            <a:extLst>
              <a:ext uri="{FF2B5EF4-FFF2-40B4-BE49-F238E27FC236}">
                <a16:creationId xmlns:a16="http://schemas.microsoft.com/office/drawing/2014/main" id="{512CA8D8-4A4A-4110-A009-97B6053C9AD5}"/>
              </a:ext>
            </a:extLst>
          </p:cNvPr>
          <p:cNvCxnSpPr/>
          <p:nvPr/>
        </p:nvCxnSpPr>
        <p:spPr>
          <a:xfrm flipV="1">
            <a:off x="1650927" y="2440649"/>
            <a:ext cx="59086" cy="1069164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矩形 139">
            <a:extLst>
              <a:ext uri="{FF2B5EF4-FFF2-40B4-BE49-F238E27FC236}">
                <a16:creationId xmlns:a16="http://schemas.microsoft.com/office/drawing/2014/main" id="{61060994-5830-4522-9F27-71032A073876}"/>
              </a:ext>
            </a:extLst>
          </p:cNvPr>
          <p:cNvSpPr/>
          <p:nvPr/>
        </p:nvSpPr>
        <p:spPr>
          <a:xfrm>
            <a:off x="1775819" y="3107406"/>
            <a:ext cx="1989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5"/>
                </a:solidFill>
              </a:rPr>
              <a:t>Upload gradients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sp>
        <p:nvSpPr>
          <p:cNvPr id="143" name="직사각형 32">
            <a:extLst>
              <a:ext uri="{FF2B5EF4-FFF2-40B4-BE49-F238E27FC236}">
                <a16:creationId xmlns:a16="http://schemas.microsoft.com/office/drawing/2014/main" id="{A89704EE-71C3-4CDF-9F03-6F7C20EAB704}"/>
              </a:ext>
            </a:extLst>
          </p:cNvPr>
          <p:cNvSpPr/>
          <p:nvPr/>
        </p:nvSpPr>
        <p:spPr>
          <a:xfrm>
            <a:off x="6922010" y="1872752"/>
            <a:ext cx="1610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rial Rounded MT Bold" panose="020F0704030504030204" pitchFamily="34" charset="0"/>
                <a:ea typeface="Microsoft JhengHei UI Light" panose="020B0304030504040204" pitchFamily="34" charset="-120"/>
              </a:rPr>
              <a:t>Server</a:t>
            </a:r>
          </a:p>
        </p:txBody>
      </p:sp>
      <p:sp>
        <p:nvSpPr>
          <p:cNvPr id="144" name="圓角矩形 196">
            <a:extLst>
              <a:ext uri="{FF2B5EF4-FFF2-40B4-BE49-F238E27FC236}">
                <a16:creationId xmlns:a16="http://schemas.microsoft.com/office/drawing/2014/main" id="{07C8898C-BA2F-4A54-9672-FD14E3F4EAB7}"/>
              </a:ext>
            </a:extLst>
          </p:cNvPr>
          <p:cNvSpPr/>
          <p:nvPr/>
        </p:nvSpPr>
        <p:spPr>
          <a:xfrm>
            <a:off x="6700238" y="2329722"/>
            <a:ext cx="3969627" cy="339478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5" name="직사각형 32">
            <a:extLst>
              <a:ext uri="{FF2B5EF4-FFF2-40B4-BE49-F238E27FC236}">
                <a16:creationId xmlns:a16="http://schemas.microsoft.com/office/drawing/2014/main" id="{F354E298-4E86-45C2-8DB9-FA820698156B}"/>
              </a:ext>
            </a:extLst>
          </p:cNvPr>
          <p:cNvSpPr/>
          <p:nvPr/>
        </p:nvSpPr>
        <p:spPr>
          <a:xfrm>
            <a:off x="6946509" y="2316817"/>
            <a:ext cx="3618238" cy="3450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The server </a:t>
            </a:r>
            <a:r>
              <a:rPr lang="en-US" altLang="zh-TW" sz="1600" b="1" dirty="0">
                <a:solidFill>
                  <a:srgbClr val="6AA4D9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adds the uploaded gradient value</a:t>
            </a:r>
            <a:r>
              <a:rPr lang="en-US" altLang="zh-TW" sz="16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to the corresponding global parameters, and </a:t>
            </a:r>
            <a:r>
              <a:rPr lang="en-US" altLang="zh-TW" sz="1600" b="1" dirty="0">
                <a:solidFill>
                  <a:srgbClr val="6AA4D9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updates the counter stat</a:t>
            </a:r>
            <a:r>
              <a:rPr lang="en-US" altLang="zh-TW" sz="1600" dirty="0">
                <a:solidFill>
                  <a:srgbClr val="6AA4D9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for each parameter.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This counter can help clients obtain from the server the </a:t>
            </a:r>
            <a:r>
              <a:rPr lang="en-US" altLang="zh-TW" sz="1600" b="1" dirty="0">
                <a:solidFill>
                  <a:srgbClr val="6AA4D9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most frequently updated values </a:t>
            </a:r>
            <a:r>
              <a:rPr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of the parameters with the largest stat values.</a:t>
            </a:r>
            <a:endParaRPr lang="en-US" altLang="zh-TW" sz="1600" dirty="0">
              <a:solidFill>
                <a:schemeClr val="bg2">
                  <a:lumMod val="2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77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8" grpId="1" animBg="1"/>
      <p:bldP spid="80" grpId="0"/>
      <p:bldP spid="80" grpId="1"/>
      <p:bldP spid="79" grpId="0"/>
      <p:bldP spid="79" grpId="1"/>
      <p:bldP spid="131" grpId="0" animBg="1"/>
      <p:bldP spid="132" grpId="0" animBg="1"/>
      <p:bldP spid="133" grpId="0" animBg="1"/>
      <p:bldP spid="134" grpId="0"/>
      <p:bldP spid="135" grpId="0"/>
      <p:bldP spid="136" grpId="0" animBg="1"/>
      <p:bldP spid="137" grpId="0" animBg="1"/>
      <p:bldP spid="138" grpId="0"/>
      <p:bldP spid="140" grpId="0"/>
      <p:bldP spid="143" grpId="0"/>
      <p:bldP spid="144" grpId="0" animBg="1"/>
      <p:bldP spid="14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E24D69-50A7-473F-9CB7-7CD21AA52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0791"/>
            <a:ext cx="11595279" cy="1325563"/>
          </a:xfrm>
        </p:spPr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Method - Distributed Selective SGD (DSSGD) 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F39DCA2-1273-4171-962F-82C7F341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9580A-7D5E-4B69-9F1B-6E9BF8ACC237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78" name="圓角矩形 196">
            <a:extLst>
              <a:ext uri="{FF2B5EF4-FFF2-40B4-BE49-F238E27FC236}">
                <a16:creationId xmlns:a16="http://schemas.microsoft.com/office/drawing/2014/main" id="{0EF954B0-BD79-484B-B44D-06DB2F94106A}"/>
              </a:ext>
            </a:extLst>
          </p:cNvPr>
          <p:cNvSpPr/>
          <p:nvPr/>
        </p:nvSpPr>
        <p:spPr>
          <a:xfrm>
            <a:off x="6643252" y="2961194"/>
            <a:ext cx="3969627" cy="269128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직사각형 32">
            <a:extLst>
              <a:ext uri="{FF2B5EF4-FFF2-40B4-BE49-F238E27FC236}">
                <a16:creationId xmlns:a16="http://schemas.microsoft.com/office/drawing/2014/main" id="{9020179A-7466-4694-91E5-9F92C496A132}"/>
              </a:ext>
            </a:extLst>
          </p:cNvPr>
          <p:cNvSpPr/>
          <p:nvPr/>
        </p:nvSpPr>
        <p:spPr>
          <a:xfrm>
            <a:off x="6605415" y="2457503"/>
            <a:ext cx="1610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tx2">
                    <a:lumMod val="75000"/>
                  </a:schemeClr>
                </a:solidFill>
                <a:latin typeface="Arial Rounded MT Bold" panose="020F0704030504030204" pitchFamily="34" charset="0"/>
                <a:ea typeface="Microsoft JhengHei UI Light" panose="020B0304030504040204" pitchFamily="34" charset="-120"/>
              </a:rPr>
              <a:t>Server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Arial Rounded MT Bold" panose="020F0704030504030204" pitchFamily="34" charset="0"/>
              <a:ea typeface="Microsoft JhengHei UI Light" panose="020B0304030504040204" pitchFamily="34" charset="-120"/>
            </a:endParaRPr>
          </a:p>
        </p:txBody>
      </p:sp>
      <p:sp>
        <p:nvSpPr>
          <p:cNvPr id="80" name="직사각형 32">
            <a:extLst>
              <a:ext uri="{FF2B5EF4-FFF2-40B4-BE49-F238E27FC236}">
                <a16:creationId xmlns:a16="http://schemas.microsoft.com/office/drawing/2014/main" id="{6170D4AF-7C61-4B22-B28F-716398E1D6EA}"/>
              </a:ext>
            </a:extLst>
          </p:cNvPr>
          <p:cNvSpPr/>
          <p:nvPr/>
        </p:nvSpPr>
        <p:spPr>
          <a:xfrm>
            <a:off x="6830573" y="3113993"/>
            <a:ext cx="374568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1600" dirty="0">
                <a:solidFill>
                  <a:schemeClr val="bg2">
                    <a:lumMod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When </a:t>
            </a:r>
            <a:r>
              <a:rPr lang="en-US" altLang="zh-TW" sz="1600" b="1" dirty="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downloading,</a:t>
            </a:r>
            <a:r>
              <a:rPr lang="en-US" altLang="zh-TW" sz="1600" dirty="0">
                <a:solidFill>
                  <a:schemeClr val="bg2">
                    <a:lumMod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the server will send a </a:t>
            </a:r>
            <a:r>
              <a:rPr lang="en-US" altLang="zh-TW" sz="1600" b="1" dirty="0" err="1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θ</a:t>
            </a:r>
            <a:r>
              <a:rPr lang="en-US" altLang="zh-TW" sz="1600" b="1" baseline="-25000" dirty="0" err="1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</a:t>
            </a:r>
            <a:r>
              <a:rPr lang="en-US" altLang="zh-TW" sz="1600" b="1" dirty="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fraction</a:t>
            </a:r>
            <a:r>
              <a:rPr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(</a:t>
            </a:r>
            <a:r>
              <a:rPr lang="en-US" altLang="zh-TW" sz="16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θ</a:t>
            </a:r>
            <a:r>
              <a:rPr lang="en-US" altLang="zh-TW" sz="1600" baseline="-250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</a:t>
            </a:r>
            <a:r>
              <a:rPr lang="en-US" altLang="zh-TW" sz="1600" baseline="-25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set by the client)</a:t>
            </a:r>
            <a:r>
              <a:rPr lang="en-US" altLang="zh-TW" sz="1600" b="1" dirty="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en-US" altLang="zh-TW" sz="1600" dirty="0">
                <a:solidFill>
                  <a:schemeClr val="bg2">
                    <a:lumMod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of parameters </a:t>
            </a:r>
            <a:r>
              <a:rPr lang="en-US" altLang="zh-TW" sz="1600" b="1" dirty="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have undergone the most updates </a:t>
            </a:r>
            <a:r>
              <a:rPr lang="en-US" altLang="zh-TW" sz="1600" dirty="0">
                <a:solidFill>
                  <a:schemeClr val="bg2">
                    <a:lumMod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(or</a:t>
            </a:r>
            <a:r>
              <a:rPr lang="en-US" altLang="zh-TW" sz="1600" b="1" dirty="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the biggest change</a:t>
            </a:r>
            <a:r>
              <a:rPr lang="en-US" altLang="zh-TW" sz="1600" dirty="0">
                <a:solidFill>
                  <a:schemeClr val="bg2">
                    <a:lumMod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) to the client.</a:t>
            </a:r>
          </a:p>
        </p:txBody>
      </p:sp>
      <p:sp>
        <p:nvSpPr>
          <p:cNvPr id="73" name="圓角矩形 1">
            <a:extLst>
              <a:ext uri="{FF2B5EF4-FFF2-40B4-BE49-F238E27FC236}">
                <a16:creationId xmlns:a16="http://schemas.microsoft.com/office/drawing/2014/main" id="{31AFFBDA-14BE-4311-A8BE-6D47F9460DEC}"/>
              </a:ext>
            </a:extLst>
          </p:cNvPr>
          <p:cNvSpPr/>
          <p:nvPr/>
        </p:nvSpPr>
        <p:spPr>
          <a:xfrm>
            <a:off x="676229" y="1488367"/>
            <a:ext cx="4937760" cy="1402080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03D9CDE8-45CD-4600-B455-C1B8A5BDAB98}"/>
              </a:ext>
            </a:extLst>
          </p:cNvPr>
          <p:cNvCxnSpPr>
            <a:cxnSpLocks/>
          </p:cNvCxnSpPr>
          <p:nvPr/>
        </p:nvCxnSpPr>
        <p:spPr>
          <a:xfrm>
            <a:off x="1588497" y="2423900"/>
            <a:ext cx="0" cy="1167932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圓角矩形 24">
            <a:extLst>
              <a:ext uri="{FF2B5EF4-FFF2-40B4-BE49-F238E27FC236}">
                <a16:creationId xmlns:a16="http://schemas.microsoft.com/office/drawing/2014/main" id="{F0183777-8E82-4500-9F8D-5C8F7D428C37}"/>
              </a:ext>
            </a:extLst>
          </p:cNvPr>
          <p:cNvSpPr/>
          <p:nvPr/>
        </p:nvSpPr>
        <p:spPr>
          <a:xfrm>
            <a:off x="963732" y="1636128"/>
            <a:ext cx="4346749" cy="71932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圓角矩形 58">
            <a:extLst>
              <a:ext uri="{FF2B5EF4-FFF2-40B4-BE49-F238E27FC236}">
                <a16:creationId xmlns:a16="http://schemas.microsoft.com/office/drawing/2014/main" id="{EFC8E2C1-D84A-4474-BE91-035FF0ED6BFD}"/>
              </a:ext>
            </a:extLst>
          </p:cNvPr>
          <p:cNvSpPr/>
          <p:nvPr/>
        </p:nvSpPr>
        <p:spPr>
          <a:xfrm>
            <a:off x="1129924" y="1761567"/>
            <a:ext cx="1237508" cy="4565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1EF34E42-95A7-4DA3-82BC-69D33AF06871}"/>
              </a:ext>
            </a:extLst>
          </p:cNvPr>
          <p:cNvSpPr/>
          <p:nvPr/>
        </p:nvSpPr>
        <p:spPr>
          <a:xfrm>
            <a:off x="2152113" y="2316731"/>
            <a:ext cx="16560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b="1" dirty="0">
                <a:solidFill>
                  <a:schemeClr val="bg2">
                    <a:lumMod val="75000"/>
                  </a:schemeClr>
                </a:solidFill>
              </a:rPr>
              <a:t>global parameter</a:t>
            </a:r>
            <a:endParaRPr lang="zh-TW" altLang="en-US" sz="1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43" name="群組 142">
            <a:extLst>
              <a:ext uri="{FF2B5EF4-FFF2-40B4-BE49-F238E27FC236}">
                <a16:creationId xmlns:a16="http://schemas.microsoft.com/office/drawing/2014/main" id="{74E4894D-7FD2-49D8-8CDD-6EDDF5444916}"/>
              </a:ext>
            </a:extLst>
          </p:cNvPr>
          <p:cNvGrpSpPr/>
          <p:nvPr/>
        </p:nvGrpSpPr>
        <p:grpSpPr>
          <a:xfrm>
            <a:off x="757697" y="3591832"/>
            <a:ext cx="4937760" cy="2685210"/>
            <a:chOff x="3965330" y="2877900"/>
            <a:chExt cx="4346749" cy="2291735"/>
          </a:xfrm>
        </p:grpSpPr>
        <p:sp>
          <p:nvSpPr>
            <p:cNvPr id="144" name="橢圓 143">
              <a:extLst>
                <a:ext uri="{FF2B5EF4-FFF2-40B4-BE49-F238E27FC236}">
                  <a16:creationId xmlns:a16="http://schemas.microsoft.com/office/drawing/2014/main" id="{06035802-9510-45FA-B1A3-C3C1729CC6BC}"/>
                </a:ext>
              </a:extLst>
            </p:cNvPr>
            <p:cNvSpPr/>
            <p:nvPr/>
          </p:nvSpPr>
          <p:spPr>
            <a:xfrm>
              <a:off x="3965330" y="4171627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5" name="橢圓 144">
              <a:extLst>
                <a:ext uri="{FF2B5EF4-FFF2-40B4-BE49-F238E27FC236}">
                  <a16:creationId xmlns:a16="http://schemas.microsoft.com/office/drawing/2014/main" id="{B0C9199C-00B0-40EA-A7E3-B56942AD82B6}"/>
                </a:ext>
              </a:extLst>
            </p:cNvPr>
            <p:cNvSpPr/>
            <p:nvPr/>
          </p:nvSpPr>
          <p:spPr>
            <a:xfrm>
              <a:off x="3965330" y="4849978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6" name="橢圓 145">
              <a:extLst>
                <a:ext uri="{FF2B5EF4-FFF2-40B4-BE49-F238E27FC236}">
                  <a16:creationId xmlns:a16="http://schemas.microsoft.com/office/drawing/2014/main" id="{9086BC0C-A6E6-41FC-BB85-29CFCCB6ACFA}"/>
                </a:ext>
              </a:extLst>
            </p:cNvPr>
            <p:cNvSpPr/>
            <p:nvPr/>
          </p:nvSpPr>
          <p:spPr>
            <a:xfrm>
              <a:off x="3965330" y="3476336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7" name="橢圓 146">
              <a:extLst>
                <a:ext uri="{FF2B5EF4-FFF2-40B4-BE49-F238E27FC236}">
                  <a16:creationId xmlns:a16="http://schemas.microsoft.com/office/drawing/2014/main" id="{C7AF8635-5454-4C1C-BD13-56D807306BF7}"/>
                </a:ext>
              </a:extLst>
            </p:cNvPr>
            <p:cNvSpPr/>
            <p:nvPr/>
          </p:nvSpPr>
          <p:spPr>
            <a:xfrm>
              <a:off x="5323843" y="3930415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8" name="橢圓 147">
              <a:extLst>
                <a:ext uri="{FF2B5EF4-FFF2-40B4-BE49-F238E27FC236}">
                  <a16:creationId xmlns:a16="http://schemas.microsoft.com/office/drawing/2014/main" id="{78093F14-7041-4C44-9437-172211B74602}"/>
                </a:ext>
              </a:extLst>
            </p:cNvPr>
            <p:cNvSpPr/>
            <p:nvPr/>
          </p:nvSpPr>
          <p:spPr>
            <a:xfrm>
              <a:off x="5323843" y="4591824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9" name="直線接點 148">
              <a:extLst>
                <a:ext uri="{FF2B5EF4-FFF2-40B4-BE49-F238E27FC236}">
                  <a16:creationId xmlns:a16="http://schemas.microsoft.com/office/drawing/2014/main" id="{440923C2-A721-44C6-A78E-0CDF85D96B24}"/>
                </a:ext>
              </a:extLst>
            </p:cNvPr>
            <p:cNvCxnSpPr>
              <a:stCxn id="146" idx="6"/>
              <a:endCxn id="147" idx="2"/>
            </p:cNvCxnSpPr>
            <p:nvPr/>
          </p:nvCxnSpPr>
          <p:spPr>
            <a:xfrm>
              <a:off x="4284987" y="3636165"/>
              <a:ext cx="1038856" cy="454079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" name="直線接點 149">
              <a:extLst>
                <a:ext uri="{FF2B5EF4-FFF2-40B4-BE49-F238E27FC236}">
                  <a16:creationId xmlns:a16="http://schemas.microsoft.com/office/drawing/2014/main" id="{228907B3-89E5-4772-B635-8E5A3791E7D6}"/>
                </a:ext>
              </a:extLst>
            </p:cNvPr>
            <p:cNvCxnSpPr>
              <a:stCxn id="144" idx="6"/>
              <a:endCxn id="147" idx="2"/>
            </p:cNvCxnSpPr>
            <p:nvPr/>
          </p:nvCxnSpPr>
          <p:spPr>
            <a:xfrm flipV="1">
              <a:off x="4284987" y="4090244"/>
              <a:ext cx="1038856" cy="241212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" name="直線接點 150">
              <a:extLst>
                <a:ext uri="{FF2B5EF4-FFF2-40B4-BE49-F238E27FC236}">
                  <a16:creationId xmlns:a16="http://schemas.microsoft.com/office/drawing/2014/main" id="{83150863-EE77-42F7-8087-A5E316D4E3C6}"/>
                </a:ext>
              </a:extLst>
            </p:cNvPr>
            <p:cNvCxnSpPr>
              <a:stCxn id="145" idx="6"/>
              <a:endCxn id="147" idx="2"/>
            </p:cNvCxnSpPr>
            <p:nvPr/>
          </p:nvCxnSpPr>
          <p:spPr>
            <a:xfrm flipV="1">
              <a:off x="4284987" y="4090244"/>
              <a:ext cx="1038856" cy="919563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" name="直線接點 151">
              <a:extLst>
                <a:ext uri="{FF2B5EF4-FFF2-40B4-BE49-F238E27FC236}">
                  <a16:creationId xmlns:a16="http://schemas.microsoft.com/office/drawing/2014/main" id="{2513B94B-B29B-40B8-8184-8A852682CC1B}"/>
                </a:ext>
              </a:extLst>
            </p:cNvPr>
            <p:cNvCxnSpPr>
              <a:stCxn id="144" idx="6"/>
              <a:endCxn id="148" idx="2"/>
            </p:cNvCxnSpPr>
            <p:nvPr/>
          </p:nvCxnSpPr>
          <p:spPr>
            <a:xfrm>
              <a:off x="4284987" y="4331456"/>
              <a:ext cx="1038856" cy="420197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" name="直線接點 152">
              <a:extLst>
                <a:ext uri="{FF2B5EF4-FFF2-40B4-BE49-F238E27FC236}">
                  <a16:creationId xmlns:a16="http://schemas.microsoft.com/office/drawing/2014/main" id="{9D23C877-75B9-457C-A71C-07CCA59979CD}"/>
                </a:ext>
              </a:extLst>
            </p:cNvPr>
            <p:cNvCxnSpPr>
              <a:stCxn id="146" idx="6"/>
              <a:endCxn id="148" idx="2"/>
            </p:cNvCxnSpPr>
            <p:nvPr/>
          </p:nvCxnSpPr>
          <p:spPr>
            <a:xfrm>
              <a:off x="4284987" y="3636165"/>
              <a:ext cx="1038856" cy="1115488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" name="直線接點 153">
              <a:extLst>
                <a:ext uri="{FF2B5EF4-FFF2-40B4-BE49-F238E27FC236}">
                  <a16:creationId xmlns:a16="http://schemas.microsoft.com/office/drawing/2014/main" id="{BC7AFA31-F2A5-4DC3-9877-1DBDB26460D4}"/>
                </a:ext>
              </a:extLst>
            </p:cNvPr>
            <p:cNvCxnSpPr>
              <a:stCxn id="145" idx="6"/>
              <a:endCxn id="148" idx="2"/>
            </p:cNvCxnSpPr>
            <p:nvPr/>
          </p:nvCxnSpPr>
          <p:spPr>
            <a:xfrm flipV="1">
              <a:off x="4284987" y="4751653"/>
              <a:ext cx="1038856" cy="258154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55" name="橢圓 154">
              <a:extLst>
                <a:ext uri="{FF2B5EF4-FFF2-40B4-BE49-F238E27FC236}">
                  <a16:creationId xmlns:a16="http://schemas.microsoft.com/office/drawing/2014/main" id="{28D185ED-204F-4725-8B92-5A376B9F96CA}"/>
                </a:ext>
              </a:extLst>
            </p:cNvPr>
            <p:cNvSpPr/>
            <p:nvPr/>
          </p:nvSpPr>
          <p:spPr>
            <a:xfrm>
              <a:off x="5285401" y="3163586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56" name="直線接點 155">
              <a:extLst>
                <a:ext uri="{FF2B5EF4-FFF2-40B4-BE49-F238E27FC236}">
                  <a16:creationId xmlns:a16="http://schemas.microsoft.com/office/drawing/2014/main" id="{10631184-422F-4127-829E-71D7AB2366E6}"/>
                </a:ext>
              </a:extLst>
            </p:cNvPr>
            <p:cNvCxnSpPr>
              <a:stCxn id="145" idx="6"/>
              <a:endCxn id="155" idx="2"/>
            </p:cNvCxnSpPr>
            <p:nvPr/>
          </p:nvCxnSpPr>
          <p:spPr>
            <a:xfrm flipV="1">
              <a:off x="4284987" y="3323415"/>
              <a:ext cx="1000414" cy="1686392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" name="直線接點 156">
              <a:extLst>
                <a:ext uri="{FF2B5EF4-FFF2-40B4-BE49-F238E27FC236}">
                  <a16:creationId xmlns:a16="http://schemas.microsoft.com/office/drawing/2014/main" id="{FBFC276B-76C0-434B-9397-838795F9249B}"/>
                </a:ext>
              </a:extLst>
            </p:cNvPr>
            <p:cNvCxnSpPr>
              <a:stCxn id="146" idx="6"/>
              <a:endCxn id="155" idx="2"/>
            </p:cNvCxnSpPr>
            <p:nvPr/>
          </p:nvCxnSpPr>
          <p:spPr>
            <a:xfrm flipV="1">
              <a:off x="4284987" y="3323415"/>
              <a:ext cx="1000414" cy="31275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58" name="橢圓 157">
              <a:extLst>
                <a:ext uri="{FF2B5EF4-FFF2-40B4-BE49-F238E27FC236}">
                  <a16:creationId xmlns:a16="http://schemas.microsoft.com/office/drawing/2014/main" id="{1AD4C2D1-E123-491D-84FC-0A656C9ED9AC}"/>
                </a:ext>
              </a:extLst>
            </p:cNvPr>
            <p:cNvSpPr/>
            <p:nvPr/>
          </p:nvSpPr>
          <p:spPr>
            <a:xfrm>
              <a:off x="3965330" y="2877900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59" name="直線接點 158">
              <a:extLst>
                <a:ext uri="{FF2B5EF4-FFF2-40B4-BE49-F238E27FC236}">
                  <a16:creationId xmlns:a16="http://schemas.microsoft.com/office/drawing/2014/main" id="{D04776AE-6871-4903-BB44-A4C22918BA28}"/>
                </a:ext>
              </a:extLst>
            </p:cNvPr>
            <p:cNvCxnSpPr>
              <a:stCxn id="158" idx="6"/>
              <a:endCxn id="147" idx="2"/>
            </p:cNvCxnSpPr>
            <p:nvPr/>
          </p:nvCxnSpPr>
          <p:spPr>
            <a:xfrm>
              <a:off x="4284987" y="3037729"/>
              <a:ext cx="1038856" cy="1052515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" name="直線接點 159">
              <a:extLst>
                <a:ext uri="{FF2B5EF4-FFF2-40B4-BE49-F238E27FC236}">
                  <a16:creationId xmlns:a16="http://schemas.microsoft.com/office/drawing/2014/main" id="{46B7611D-4C2C-4D55-884A-05860BE50EF5}"/>
                </a:ext>
              </a:extLst>
            </p:cNvPr>
            <p:cNvCxnSpPr>
              <a:stCxn id="158" idx="6"/>
              <a:endCxn id="148" idx="2"/>
            </p:cNvCxnSpPr>
            <p:nvPr/>
          </p:nvCxnSpPr>
          <p:spPr>
            <a:xfrm>
              <a:off x="4284987" y="3037729"/>
              <a:ext cx="1038856" cy="1713924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" name="直線接點 160">
              <a:extLst>
                <a:ext uri="{FF2B5EF4-FFF2-40B4-BE49-F238E27FC236}">
                  <a16:creationId xmlns:a16="http://schemas.microsoft.com/office/drawing/2014/main" id="{8312A38C-F704-4216-89FD-4CA5F6A136CD}"/>
                </a:ext>
              </a:extLst>
            </p:cNvPr>
            <p:cNvCxnSpPr>
              <a:stCxn id="158" idx="6"/>
              <a:endCxn id="155" idx="2"/>
            </p:cNvCxnSpPr>
            <p:nvPr/>
          </p:nvCxnSpPr>
          <p:spPr>
            <a:xfrm>
              <a:off x="4284987" y="3037729"/>
              <a:ext cx="1000414" cy="285686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62" name="橢圓 161">
              <a:extLst>
                <a:ext uri="{FF2B5EF4-FFF2-40B4-BE49-F238E27FC236}">
                  <a16:creationId xmlns:a16="http://schemas.microsoft.com/office/drawing/2014/main" id="{4F59451A-2819-47A0-96FE-9EC4591A7213}"/>
                </a:ext>
              </a:extLst>
            </p:cNvPr>
            <p:cNvSpPr/>
            <p:nvPr/>
          </p:nvSpPr>
          <p:spPr>
            <a:xfrm>
              <a:off x="6649914" y="4171627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3" name="橢圓 162">
              <a:extLst>
                <a:ext uri="{FF2B5EF4-FFF2-40B4-BE49-F238E27FC236}">
                  <a16:creationId xmlns:a16="http://schemas.microsoft.com/office/drawing/2014/main" id="{58EBC132-68EB-4A16-B98B-F573EE18262F}"/>
                </a:ext>
              </a:extLst>
            </p:cNvPr>
            <p:cNvSpPr/>
            <p:nvPr/>
          </p:nvSpPr>
          <p:spPr>
            <a:xfrm>
              <a:off x="6649914" y="4849978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4" name="橢圓 163">
              <a:extLst>
                <a:ext uri="{FF2B5EF4-FFF2-40B4-BE49-F238E27FC236}">
                  <a16:creationId xmlns:a16="http://schemas.microsoft.com/office/drawing/2014/main" id="{462D9496-FB48-4701-AC94-8C7636FFB127}"/>
                </a:ext>
              </a:extLst>
            </p:cNvPr>
            <p:cNvSpPr/>
            <p:nvPr/>
          </p:nvSpPr>
          <p:spPr>
            <a:xfrm>
              <a:off x="6649914" y="3476336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5" name="橢圓 164">
              <a:extLst>
                <a:ext uri="{FF2B5EF4-FFF2-40B4-BE49-F238E27FC236}">
                  <a16:creationId xmlns:a16="http://schemas.microsoft.com/office/drawing/2014/main" id="{8D9AD4D3-6BE3-4EF7-BBBF-E51809958051}"/>
                </a:ext>
              </a:extLst>
            </p:cNvPr>
            <p:cNvSpPr/>
            <p:nvPr/>
          </p:nvSpPr>
          <p:spPr>
            <a:xfrm>
              <a:off x="7992422" y="3910143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6" name="橢圓 165">
              <a:extLst>
                <a:ext uri="{FF2B5EF4-FFF2-40B4-BE49-F238E27FC236}">
                  <a16:creationId xmlns:a16="http://schemas.microsoft.com/office/drawing/2014/main" id="{27EC314A-1AE6-46C5-A8CF-3A13166D2E09}"/>
                </a:ext>
              </a:extLst>
            </p:cNvPr>
            <p:cNvSpPr/>
            <p:nvPr/>
          </p:nvSpPr>
          <p:spPr>
            <a:xfrm>
              <a:off x="7992422" y="4571552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67" name="直線接點 166">
              <a:extLst>
                <a:ext uri="{FF2B5EF4-FFF2-40B4-BE49-F238E27FC236}">
                  <a16:creationId xmlns:a16="http://schemas.microsoft.com/office/drawing/2014/main" id="{8291A980-0526-45A9-AFCC-8C320BD299CD}"/>
                </a:ext>
              </a:extLst>
            </p:cNvPr>
            <p:cNvCxnSpPr>
              <a:stCxn id="164" idx="6"/>
              <a:endCxn id="165" idx="2"/>
            </p:cNvCxnSpPr>
            <p:nvPr/>
          </p:nvCxnSpPr>
          <p:spPr>
            <a:xfrm>
              <a:off x="6969571" y="3636165"/>
              <a:ext cx="1022851" cy="433807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" name="直線接點 167">
              <a:extLst>
                <a:ext uri="{FF2B5EF4-FFF2-40B4-BE49-F238E27FC236}">
                  <a16:creationId xmlns:a16="http://schemas.microsoft.com/office/drawing/2014/main" id="{506CBFC7-EC83-4D0E-9C2E-DBF5E10407CD}"/>
                </a:ext>
              </a:extLst>
            </p:cNvPr>
            <p:cNvCxnSpPr>
              <a:stCxn id="162" idx="6"/>
              <a:endCxn id="165" idx="2"/>
            </p:cNvCxnSpPr>
            <p:nvPr/>
          </p:nvCxnSpPr>
          <p:spPr>
            <a:xfrm flipV="1">
              <a:off x="6969571" y="4069972"/>
              <a:ext cx="1022851" cy="26148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" name="直線接點 168">
              <a:extLst>
                <a:ext uri="{FF2B5EF4-FFF2-40B4-BE49-F238E27FC236}">
                  <a16:creationId xmlns:a16="http://schemas.microsoft.com/office/drawing/2014/main" id="{BCA7E458-0530-41D3-AD31-2E8B5C4D4F0B}"/>
                </a:ext>
              </a:extLst>
            </p:cNvPr>
            <p:cNvCxnSpPr>
              <a:stCxn id="163" idx="6"/>
              <a:endCxn id="165" idx="2"/>
            </p:cNvCxnSpPr>
            <p:nvPr/>
          </p:nvCxnSpPr>
          <p:spPr>
            <a:xfrm flipV="1">
              <a:off x="6969571" y="4069972"/>
              <a:ext cx="1022851" cy="939835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" name="直線接點 169">
              <a:extLst>
                <a:ext uri="{FF2B5EF4-FFF2-40B4-BE49-F238E27FC236}">
                  <a16:creationId xmlns:a16="http://schemas.microsoft.com/office/drawing/2014/main" id="{63E1D698-4A62-4F86-A284-C799A108B73D}"/>
                </a:ext>
              </a:extLst>
            </p:cNvPr>
            <p:cNvCxnSpPr>
              <a:stCxn id="162" idx="6"/>
              <a:endCxn id="166" idx="2"/>
            </p:cNvCxnSpPr>
            <p:nvPr/>
          </p:nvCxnSpPr>
          <p:spPr>
            <a:xfrm>
              <a:off x="6969571" y="4331456"/>
              <a:ext cx="1022851" cy="399925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" name="直線接點 170">
              <a:extLst>
                <a:ext uri="{FF2B5EF4-FFF2-40B4-BE49-F238E27FC236}">
                  <a16:creationId xmlns:a16="http://schemas.microsoft.com/office/drawing/2014/main" id="{87CFA7F4-E380-4CB1-903D-AFEFCD63E4D2}"/>
                </a:ext>
              </a:extLst>
            </p:cNvPr>
            <p:cNvCxnSpPr>
              <a:stCxn id="164" idx="6"/>
              <a:endCxn id="166" idx="2"/>
            </p:cNvCxnSpPr>
            <p:nvPr/>
          </p:nvCxnSpPr>
          <p:spPr>
            <a:xfrm>
              <a:off x="6969571" y="3636165"/>
              <a:ext cx="1022851" cy="1095216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" name="直線接點 171">
              <a:extLst>
                <a:ext uri="{FF2B5EF4-FFF2-40B4-BE49-F238E27FC236}">
                  <a16:creationId xmlns:a16="http://schemas.microsoft.com/office/drawing/2014/main" id="{796B7A6B-6A55-48C9-91A4-C83E1BF871B1}"/>
                </a:ext>
              </a:extLst>
            </p:cNvPr>
            <p:cNvCxnSpPr>
              <a:stCxn id="163" idx="6"/>
              <a:endCxn id="166" idx="2"/>
            </p:cNvCxnSpPr>
            <p:nvPr/>
          </p:nvCxnSpPr>
          <p:spPr>
            <a:xfrm flipV="1">
              <a:off x="6969571" y="4731381"/>
              <a:ext cx="1022851" cy="27842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73" name="橢圓 172">
              <a:extLst>
                <a:ext uri="{FF2B5EF4-FFF2-40B4-BE49-F238E27FC236}">
                  <a16:creationId xmlns:a16="http://schemas.microsoft.com/office/drawing/2014/main" id="{78FF3396-5D62-440E-8CCE-7D83031C9775}"/>
                </a:ext>
              </a:extLst>
            </p:cNvPr>
            <p:cNvSpPr/>
            <p:nvPr/>
          </p:nvSpPr>
          <p:spPr>
            <a:xfrm>
              <a:off x="7953980" y="3143314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74" name="直線接點 173">
              <a:extLst>
                <a:ext uri="{FF2B5EF4-FFF2-40B4-BE49-F238E27FC236}">
                  <a16:creationId xmlns:a16="http://schemas.microsoft.com/office/drawing/2014/main" id="{C737C7A5-1B17-4F94-8CFB-C001C36C4489}"/>
                </a:ext>
              </a:extLst>
            </p:cNvPr>
            <p:cNvCxnSpPr>
              <a:stCxn id="163" idx="6"/>
              <a:endCxn id="173" idx="2"/>
            </p:cNvCxnSpPr>
            <p:nvPr/>
          </p:nvCxnSpPr>
          <p:spPr>
            <a:xfrm flipV="1">
              <a:off x="6969571" y="3303143"/>
              <a:ext cx="984409" cy="170666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" name="直線接點 174">
              <a:extLst>
                <a:ext uri="{FF2B5EF4-FFF2-40B4-BE49-F238E27FC236}">
                  <a16:creationId xmlns:a16="http://schemas.microsoft.com/office/drawing/2014/main" id="{51B0CF58-A654-4BCF-AFF7-236787BA423B}"/>
                </a:ext>
              </a:extLst>
            </p:cNvPr>
            <p:cNvCxnSpPr>
              <a:stCxn id="164" idx="6"/>
              <a:endCxn id="173" idx="2"/>
            </p:cNvCxnSpPr>
            <p:nvPr/>
          </p:nvCxnSpPr>
          <p:spPr>
            <a:xfrm flipV="1">
              <a:off x="6969571" y="3303143"/>
              <a:ext cx="984409" cy="333022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76" name="橢圓 175">
              <a:extLst>
                <a:ext uri="{FF2B5EF4-FFF2-40B4-BE49-F238E27FC236}">
                  <a16:creationId xmlns:a16="http://schemas.microsoft.com/office/drawing/2014/main" id="{9E253C18-5B49-4DEF-B20E-7C7AF8AEF400}"/>
                </a:ext>
              </a:extLst>
            </p:cNvPr>
            <p:cNvSpPr/>
            <p:nvPr/>
          </p:nvSpPr>
          <p:spPr>
            <a:xfrm>
              <a:off x="6649914" y="2877900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77" name="直線接點 176">
              <a:extLst>
                <a:ext uri="{FF2B5EF4-FFF2-40B4-BE49-F238E27FC236}">
                  <a16:creationId xmlns:a16="http://schemas.microsoft.com/office/drawing/2014/main" id="{E35C005D-6487-43BB-A80E-3C421B93F123}"/>
                </a:ext>
              </a:extLst>
            </p:cNvPr>
            <p:cNvCxnSpPr>
              <a:stCxn id="176" idx="6"/>
              <a:endCxn id="165" idx="2"/>
            </p:cNvCxnSpPr>
            <p:nvPr/>
          </p:nvCxnSpPr>
          <p:spPr>
            <a:xfrm>
              <a:off x="6969571" y="3037729"/>
              <a:ext cx="1022851" cy="1032243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" name="直線接點 177">
              <a:extLst>
                <a:ext uri="{FF2B5EF4-FFF2-40B4-BE49-F238E27FC236}">
                  <a16:creationId xmlns:a16="http://schemas.microsoft.com/office/drawing/2014/main" id="{4F79F517-0508-44D3-A4D7-750A95A2CCF0}"/>
                </a:ext>
              </a:extLst>
            </p:cNvPr>
            <p:cNvCxnSpPr>
              <a:stCxn id="176" idx="6"/>
              <a:endCxn id="166" idx="2"/>
            </p:cNvCxnSpPr>
            <p:nvPr/>
          </p:nvCxnSpPr>
          <p:spPr>
            <a:xfrm>
              <a:off x="6969571" y="3037729"/>
              <a:ext cx="1022851" cy="1693652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9" name="直線接點 178">
              <a:extLst>
                <a:ext uri="{FF2B5EF4-FFF2-40B4-BE49-F238E27FC236}">
                  <a16:creationId xmlns:a16="http://schemas.microsoft.com/office/drawing/2014/main" id="{018CAB68-AC50-4A93-B03E-A8D092B8C097}"/>
                </a:ext>
              </a:extLst>
            </p:cNvPr>
            <p:cNvCxnSpPr>
              <a:stCxn id="176" idx="6"/>
              <a:endCxn id="173" idx="2"/>
            </p:cNvCxnSpPr>
            <p:nvPr/>
          </p:nvCxnSpPr>
          <p:spPr>
            <a:xfrm>
              <a:off x="6969571" y="3037729"/>
              <a:ext cx="984409" cy="265414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0" name="直線接點 179">
              <a:extLst>
                <a:ext uri="{FF2B5EF4-FFF2-40B4-BE49-F238E27FC236}">
                  <a16:creationId xmlns:a16="http://schemas.microsoft.com/office/drawing/2014/main" id="{3CA30F93-B401-41DF-810E-45E01A0415C1}"/>
                </a:ext>
              </a:extLst>
            </p:cNvPr>
            <p:cNvCxnSpPr>
              <a:stCxn id="147" idx="6"/>
              <a:endCxn id="164" idx="2"/>
            </p:cNvCxnSpPr>
            <p:nvPr/>
          </p:nvCxnSpPr>
          <p:spPr>
            <a:xfrm flipV="1">
              <a:off x="5643500" y="3636165"/>
              <a:ext cx="1006414" cy="454079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1" name="直線接點 180">
              <a:extLst>
                <a:ext uri="{FF2B5EF4-FFF2-40B4-BE49-F238E27FC236}">
                  <a16:creationId xmlns:a16="http://schemas.microsoft.com/office/drawing/2014/main" id="{B2A72558-B8A5-4CB3-ADFD-C941840B8D02}"/>
                </a:ext>
              </a:extLst>
            </p:cNvPr>
            <p:cNvCxnSpPr>
              <a:stCxn id="155" idx="6"/>
              <a:endCxn id="176" idx="2"/>
            </p:cNvCxnSpPr>
            <p:nvPr/>
          </p:nvCxnSpPr>
          <p:spPr>
            <a:xfrm flipV="1">
              <a:off x="5605058" y="3037729"/>
              <a:ext cx="1044856" cy="285686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2" name="直線接點 181">
              <a:extLst>
                <a:ext uri="{FF2B5EF4-FFF2-40B4-BE49-F238E27FC236}">
                  <a16:creationId xmlns:a16="http://schemas.microsoft.com/office/drawing/2014/main" id="{9FCFA75C-A3A0-4B7C-B009-0C780845F965}"/>
                </a:ext>
              </a:extLst>
            </p:cNvPr>
            <p:cNvCxnSpPr>
              <a:stCxn id="155" idx="6"/>
              <a:endCxn id="164" idx="2"/>
            </p:cNvCxnSpPr>
            <p:nvPr/>
          </p:nvCxnSpPr>
          <p:spPr>
            <a:xfrm>
              <a:off x="5605058" y="3323415"/>
              <a:ext cx="1044856" cy="31275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3" name="直線接點 182">
              <a:extLst>
                <a:ext uri="{FF2B5EF4-FFF2-40B4-BE49-F238E27FC236}">
                  <a16:creationId xmlns:a16="http://schemas.microsoft.com/office/drawing/2014/main" id="{ACE771D9-230B-464C-9210-76FA559A9C33}"/>
                </a:ext>
              </a:extLst>
            </p:cNvPr>
            <p:cNvCxnSpPr>
              <a:stCxn id="155" idx="6"/>
              <a:endCxn id="162" idx="2"/>
            </p:cNvCxnSpPr>
            <p:nvPr/>
          </p:nvCxnSpPr>
          <p:spPr>
            <a:xfrm>
              <a:off x="5605058" y="3323415"/>
              <a:ext cx="1044856" cy="100804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4" name="直線接點 183">
              <a:extLst>
                <a:ext uri="{FF2B5EF4-FFF2-40B4-BE49-F238E27FC236}">
                  <a16:creationId xmlns:a16="http://schemas.microsoft.com/office/drawing/2014/main" id="{DE37AC1E-CC50-4CD2-A3B7-9A5CCF0ADD6C}"/>
                </a:ext>
              </a:extLst>
            </p:cNvPr>
            <p:cNvCxnSpPr>
              <a:stCxn id="155" idx="6"/>
              <a:endCxn id="163" idx="2"/>
            </p:cNvCxnSpPr>
            <p:nvPr/>
          </p:nvCxnSpPr>
          <p:spPr>
            <a:xfrm>
              <a:off x="5605058" y="3323415"/>
              <a:ext cx="1044856" cy="1686392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5" name="直線接點 184">
              <a:extLst>
                <a:ext uri="{FF2B5EF4-FFF2-40B4-BE49-F238E27FC236}">
                  <a16:creationId xmlns:a16="http://schemas.microsoft.com/office/drawing/2014/main" id="{692279EC-A5E8-4B44-A365-88F06EC978CB}"/>
                </a:ext>
              </a:extLst>
            </p:cNvPr>
            <p:cNvCxnSpPr>
              <a:stCxn id="147" idx="6"/>
              <a:endCxn id="176" idx="2"/>
            </p:cNvCxnSpPr>
            <p:nvPr/>
          </p:nvCxnSpPr>
          <p:spPr>
            <a:xfrm flipV="1">
              <a:off x="5643500" y="3037729"/>
              <a:ext cx="1006414" cy="1052515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6" name="直線接點 185">
              <a:extLst>
                <a:ext uri="{FF2B5EF4-FFF2-40B4-BE49-F238E27FC236}">
                  <a16:creationId xmlns:a16="http://schemas.microsoft.com/office/drawing/2014/main" id="{5C656650-08E1-4822-A19B-FCFCE2BA556F}"/>
                </a:ext>
              </a:extLst>
            </p:cNvPr>
            <p:cNvCxnSpPr>
              <a:stCxn id="147" idx="6"/>
              <a:endCxn id="162" idx="2"/>
            </p:cNvCxnSpPr>
            <p:nvPr/>
          </p:nvCxnSpPr>
          <p:spPr>
            <a:xfrm>
              <a:off x="5643500" y="4090244"/>
              <a:ext cx="1006414" cy="241212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7" name="直線接點 186">
              <a:extLst>
                <a:ext uri="{FF2B5EF4-FFF2-40B4-BE49-F238E27FC236}">
                  <a16:creationId xmlns:a16="http://schemas.microsoft.com/office/drawing/2014/main" id="{94263C8B-14DC-42F8-BCDB-4C200BBAF943}"/>
                </a:ext>
              </a:extLst>
            </p:cNvPr>
            <p:cNvCxnSpPr>
              <a:stCxn id="147" idx="6"/>
              <a:endCxn id="163" idx="2"/>
            </p:cNvCxnSpPr>
            <p:nvPr/>
          </p:nvCxnSpPr>
          <p:spPr>
            <a:xfrm>
              <a:off x="5643500" y="4090244"/>
              <a:ext cx="1006414" cy="919563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8" name="直線接點 187">
              <a:extLst>
                <a:ext uri="{FF2B5EF4-FFF2-40B4-BE49-F238E27FC236}">
                  <a16:creationId xmlns:a16="http://schemas.microsoft.com/office/drawing/2014/main" id="{D5DFD54E-02A9-40D2-94EC-2C667C1491EB}"/>
                </a:ext>
              </a:extLst>
            </p:cNvPr>
            <p:cNvCxnSpPr>
              <a:stCxn id="148" idx="6"/>
              <a:endCxn id="176" idx="2"/>
            </p:cNvCxnSpPr>
            <p:nvPr/>
          </p:nvCxnSpPr>
          <p:spPr>
            <a:xfrm flipV="1">
              <a:off x="5643500" y="3037729"/>
              <a:ext cx="1006414" cy="171392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9" name="直線接點 188">
              <a:extLst>
                <a:ext uri="{FF2B5EF4-FFF2-40B4-BE49-F238E27FC236}">
                  <a16:creationId xmlns:a16="http://schemas.microsoft.com/office/drawing/2014/main" id="{40A7253C-6C10-4389-BD73-8E637AC6FA2E}"/>
                </a:ext>
              </a:extLst>
            </p:cNvPr>
            <p:cNvCxnSpPr>
              <a:stCxn id="148" idx="6"/>
              <a:endCxn id="163" idx="2"/>
            </p:cNvCxnSpPr>
            <p:nvPr/>
          </p:nvCxnSpPr>
          <p:spPr>
            <a:xfrm>
              <a:off x="5643500" y="4751653"/>
              <a:ext cx="1006414" cy="25815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0" name="直線接點 189">
              <a:extLst>
                <a:ext uri="{FF2B5EF4-FFF2-40B4-BE49-F238E27FC236}">
                  <a16:creationId xmlns:a16="http://schemas.microsoft.com/office/drawing/2014/main" id="{7A65FA85-1AEB-44FF-80B9-D9969E1FEC0D}"/>
                </a:ext>
              </a:extLst>
            </p:cNvPr>
            <p:cNvCxnSpPr>
              <a:stCxn id="148" idx="6"/>
              <a:endCxn id="164" idx="2"/>
            </p:cNvCxnSpPr>
            <p:nvPr/>
          </p:nvCxnSpPr>
          <p:spPr>
            <a:xfrm flipV="1">
              <a:off x="5643500" y="3636165"/>
              <a:ext cx="1006414" cy="1115488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1" name="直線接點 190">
              <a:extLst>
                <a:ext uri="{FF2B5EF4-FFF2-40B4-BE49-F238E27FC236}">
                  <a16:creationId xmlns:a16="http://schemas.microsoft.com/office/drawing/2014/main" id="{F13CB351-3350-453C-84E1-5104A53B6782}"/>
                </a:ext>
              </a:extLst>
            </p:cNvPr>
            <p:cNvCxnSpPr>
              <a:stCxn id="148" idx="6"/>
              <a:endCxn id="162" idx="2"/>
            </p:cNvCxnSpPr>
            <p:nvPr/>
          </p:nvCxnSpPr>
          <p:spPr>
            <a:xfrm flipV="1">
              <a:off x="5643500" y="4331456"/>
              <a:ext cx="1006414" cy="420197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2" name="直線接點 191">
              <a:extLst>
                <a:ext uri="{FF2B5EF4-FFF2-40B4-BE49-F238E27FC236}">
                  <a16:creationId xmlns:a16="http://schemas.microsoft.com/office/drawing/2014/main" id="{D0C76A33-A781-4679-B3CC-0DA9BC6B4D3E}"/>
                </a:ext>
              </a:extLst>
            </p:cNvPr>
            <p:cNvCxnSpPr>
              <a:stCxn id="144" idx="6"/>
              <a:endCxn id="155" idx="2"/>
            </p:cNvCxnSpPr>
            <p:nvPr/>
          </p:nvCxnSpPr>
          <p:spPr>
            <a:xfrm flipV="1">
              <a:off x="4284987" y="3323415"/>
              <a:ext cx="1000414" cy="100804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93" name="圓角矩形 120">
            <a:extLst>
              <a:ext uri="{FF2B5EF4-FFF2-40B4-BE49-F238E27FC236}">
                <a16:creationId xmlns:a16="http://schemas.microsoft.com/office/drawing/2014/main" id="{1FDBEC6B-4E12-4FD7-9AE1-93C596477CDD}"/>
              </a:ext>
            </a:extLst>
          </p:cNvPr>
          <p:cNvSpPr/>
          <p:nvPr/>
        </p:nvSpPr>
        <p:spPr>
          <a:xfrm>
            <a:off x="3145109" y="1768893"/>
            <a:ext cx="779768" cy="45650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4" name="圓角矩形 121">
            <a:extLst>
              <a:ext uri="{FF2B5EF4-FFF2-40B4-BE49-F238E27FC236}">
                <a16:creationId xmlns:a16="http://schemas.microsoft.com/office/drawing/2014/main" id="{371CB148-9235-4246-89B3-A5EDDE50E36B}"/>
              </a:ext>
            </a:extLst>
          </p:cNvPr>
          <p:cNvSpPr/>
          <p:nvPr/>
        </p:nvSpPr>
        <p:spPr>
          <a:xfrm>
            <a:off x="4049475" y="1763471"/>
            <a:ext cx="1047912" cy="45650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5" name="圓角矩形 122">
            <a:extLst>
              <a:ext uri="{FF2B5EF4-FFF2-40B4-BE49-F238E27FC236}">
                <a16:creationId xmlns:a16="http://schemas.microsoft.com/office/drawing/2014/main" id="{45C84A5B-4290-4094-AC47-1747A3CACF01}"/>
              </a:ext>
            </a:extLst>
          </p:cNvPr>
          <p:cNvSpPr/>
          <p:nvPr/>
        </p:nvSpPr>
        <p:spPr>
          <a:xfrm>
            <a:off x="1230124" y="1815932"/>
            <a:ext cx="358373" cy="29521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2"/>
              </a:solidFill>
            </a:endParaRPr>
          </a:p>
        </p:txBody>
      </p:sp>
      <p:sp>
        <p:nvSpPr>
          <p:cNvPr id="196" name="圓角矩形 123">
            <a:extLst>
              <a:ext uri="{FF2B5EF4-FFF2-40B4-BE49-F238E27FC236}">
                <a16:creationId xmlns:a16="http://schemas.microsoft.com/office/drawing/2014/main" id="{F5B79887-EC87-4E62-ABE0-9C7316BF3407}"/>
              </a:ext>
            </a:extLst>
          </p:cNvPr>
          <p:cNvSpPr/>
          <p:nvPr/>
        </p:nvSpPr>
        <p:spPr>
          <a:xfrm>
            <a:off x="3473742" y="2003981"/>
            <a:ext cx="401125" cy="16901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2"/>
              </a:solidFill>
            </a:endParaRPr>
          </a:p>
        </p:txBody>
      </p:sp>
      <p:sp>
        <p:nvSpPr>
          <p:cNvPr id="197" name="圓角矩形 124">
            <a:extLst>
              <a:ext uri="{FF2B5EF4-FFF2-40B4-BE49-F238E27FC236}">
                <a16:creationId xmlns:a16="http://schemas.microsoft.com/office/drawing/2014/main" id="{65D980D4-7958-49C8-8BA3-50E402E754BF}"/>
              </a:ext>
            </a:extLst>
          </p:cNvPr>
          <p:cNvSpPr/>
          <p:nvPr/>
        </p:nvSpPr>
        <p:spPr>
          <a:xfrm>
            <a:off x="4253511" y="1836443"/>
            <a:ext cx="771238" cy="33655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2"/>
              </a:solidFill>
            </a:endParaRPr>
          </a:p>
        </p:txBody>
      </p:sp>
      <p:grpSp>
        <p:nvGrpSpPr>
          <p:cNvPr id="198" name="群組 197">
            <a:extLst>
              <a:ext uri="{FF2B5EF4-FFF2-40B4-BE49-F238E27FC236}">
                <a16:creationId xmlns:a16="http://schemas.microsoft.com/office/drawing/2014/main" id="{437E287F-4757-4B6B-B0A3-CB2755A6D326}"/>
              </a:ext>
            </a:extLst>
          </p:cNvPr>
          <p:cNvGrpSpPr/>
          <p:nvPr/>
        </p:nvGrpSpPr>
        <p:grpSpPr>
          <a:xfrm>
            <a:off x="759665" y="3597563"/>
            <a:ext cx="4937760" cy="2685210"/>
            <a:chOff x="3965330" y="2877900"/>
            <a:chExt cx="4346749" cy="2291735"/>
          </a:xfrm>
        </p:grpSpPr>
        <p:sp>
          <p:nvSpPr>
            <p:cNvPr id="199" name="橢圓 198">
              <a:extLst>
                <a:ext uri="{FF2B5EF4-FFF2-40B4-BE49-F238E27FC236}">
                  <a16:creationId xmlns:a16="http://schemas.microsoft.com/office/drawing/2014/main" id="{7A5B5363-5BAD-4AC3-8B2A-857AAB5866E2}"/>
                </a:ext>
              </a:extLst>
            </p:cNvPr>
            <p:cNvSpPr/>
            <p:nvPr/>
          </p:nvSpPr>
          <p:spPr>
            <a:xfrm>
              <a:off x="3965330" y="4171627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0" name="橢圓 199">
              <a:extLst>
                <a:ext uri="{FF2B5EF4-FFF2-40B4-BE49-F238E27FC236}">
                  <a16:creationId xmlns:a16="http://schemas.microsoft.com/office/drawing/2014/main" id="{9DBAEE61-EE47-4FCA-B90A-386E9751587D}"/>
                </a:ext>
              </a:extLst>
            </p:cNvPr>
            <p:cNvSpPr/>
            <p:nvPr/>
          </p:nvSpPr>
          <p:spPr>
            <a:xfrm>
              <a:off x="3965330" y="4849978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1" name="橢圓 200">
              <a:extLst>
                <a:ext uri="{FF2B5EF4-FFF2-40B4-BE49-F238E27FC236}">
                  <a16:creationId xmlns:a16="http://schemas.microsoft.com/office/drawing/2014/main" id="{414DA122-A674-4561-98C6-01EA880ADC58}"/>
                </a:ext>
              </a:extLst>
            </p:cNvPr>
            <p:cNvSpPr/>
            <p:nvPr/>
          </p:nvSpPr>
          <p:spPr>
            <a:xfrm>
              <a:off x="3965330" y="3476336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2" name="橢圓 201">
              <a:extLst>
                <a:ext uri="{FF2B5EF4-FFF2-40B4-BE49-F238E27FC236}">
                  <a16:creationId xmlns:a16="http://schemas.microsoft.com/office/drawing/2014/main" id="{9243F3C5-4702-483F-810C-A43EF740EF4F}"/>
                </a:ext>
              </a:extLst>
            </p:cNvPr>
            <p:cNvSpPr/>
            <p:nvPr/>
          </p:nvSpPr>
          <p:spPr>
            <a:xfrm>
              <a:off x="5323843" y="3930415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3" name="橢圓 202">
              <a:extLst>
                <a:ext uri="{FF2B5EF4-FFF2-40B4-BE49-F238E27FC236}">
                  <a16:creationId xmlns:a16="http://schemas.microsoft.com/office/drawing/2014/main" id="{1905404C-5A2C-4CE7-9C7F-421A056F0E15}"/>
                </a:ext>
              </a:extLst>
            </p:cNvPr>
            <p:cNvSpPr/>
            <p:nvPr/>
          </p:nvSpPr>
          <p:spPr>
            <a:xfrm>
              <a:off x="5323843" y="4591824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04" name="直線接點 203">
              <a:extLst>
                <a:ext uri="{FF2B5EF4-FFF2-40B4-BE49-F238E27FC236}">
                  <a16:creationId xmlns:a16="http://schemas.microsoft.com/office/drawing/2014/main" id="{549CD11D-C041-4682-8F7E-D17BFEE69FE8}"/>
                </a:ext>
              </a:extLst>
            </p:cNvPr>
            <p:cNvCxnSpPr>
              <a:stCxn id="201" idx="6"/>
              <a:endCxn id="202" idx="2"/>
            </p:cNvCxnSpPr>
            <p:nvPr/>
          </p:nvCxnSpPr>
          <p:spPr>
            <a:xfrm>
              <a:off x="4284987" y="3636165"/>
              <a:ext cx="1038856" cy="454079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5" name="直線接點 204">
              <a:extLst>
                <a:ext uri="{FF2B5EF4-FFF2-40B4-BE49-F238E27FC236}">
                  <a16:creationId xmlns:a16="http://schemas.microsoft.com/office/drawing/2014/main" id="{320CCA71-D4D3-45ED-B41B-9D49FE46F288}"/>
                </a:ext>
              </a:extLst>
            </p:cNvPr>
            <p:cNvCxnSpPr>
              <a:stCxn id="199" idx="6"/>
              <a:endCxn id="202" idx="2"/>
            </p:cNvCxnSpPr>
            <p:nvPr/>
          </p:nvCxnSpPr>
          <p:spPr>
            <a:xfrm flipV="1">
              <a:off x="4284987" y="4090244"/>
              <a:ext cx="1038856" cy="241212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6" name="直線接點 205">
              <a:extLst>
                <a:ext uri="{FF2B5EF4-FFF2-40B4-BE49-F238E27FC236}">
                  <a16:creationId xmlns:a16="http://schemas.microsoft.com/office/drawing/2014/main" id="{9732A6EC-F92C-484E-8DFD-F547979FB3A7}"/>
                </a:ext>
              </a:extLst>
            </p:cNvPr>
            <p:cNvCxnSpPr>
              <a:stCxn id="200" idx="6"/>
              <a:endCxn id="202" idx="2"/>
            </p:cNvCxnSpPr>
            <p:nvPr/>
          </p:nvCxnSpPr>
          <p:spPr>
            <a:xfrm flipV="1">
              <a:off x="4284987" y="4090244"/>
              <a:ext cx="1038856" cy="919563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7" name="直線接點 206">
              <a:extLst>
                <a:ext uri="{FF2B5EF4-FFF2-40B4-BE49-F238E27FC236}">
                  <a16:creationId xmlns:a16="http://schemas.microsoft.com/office/drawing/2014/main" id="{66A41B0F-2395-402C-BF04-FE628335DFD3}"/>
                </a:ext>
              </a:extLst>
            </p:cNvPr>
            <p:cNvCxnSpPr>
              <a:stCxn id="199" idx="6"/>
              <a:endCxn id="203" idx="2"/>
            </p:cNvCxnSpPr>
            <p:nvPr/>
          </p:nvCxnSpPr>
          <p:spPr>
            <a:xfrm>
              <a:off x="4284987" y="4331456"/>
              <a:ext cx="1038856" cy="420197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8" name="直線接點 207">
              <a:extLst>
                <a:ext uri="{FF2B5EF4-FFF2-40B4-BE49-F238E27FC236}">
                  <a16:creationId xmlns:a16="http://schemas.microsoft.com/office/drawing/2014/main" id="{425A9717-58A4-4594-9FEC-5077591E061E}"/>
                </a:ext>
              </a:extLst>
            </p:cNvPr>
            <p:cNvCxnSpPr>
              <a:stCxn id="201" idx="6"/>
              <a:endCxn id="203" idx="2"/>
            </p:cNvCxnSpPr>
            <p:nvPr/>
          </p:nvCxnSpPr>
          <p:spPr>
            <a:xfrm>
              <a:off x="4284987" y="3636165"/>
              <a:ext cx="1038856" cy="1115488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9" name="直線接點 208">
              <a:extLst>
                <a:ext uri="{FF2B5EF4-FFF2-40B4-BE49-F238E27FC236}">
                  <a16:creationId xmlns:a16="http://schemas.microsoft.com/office/drawing/2014/main" id="{00A34AB4-D63B-4113-AABC-217709B12A8F}"/>
                </a:ext>
              </a:extLst>
            </p:cNvPr>
            <p:cNvCxnSpPr>
              <a:stCxn id="200" idx="6"/>
              <a:endCxn id="203" idx="2"/>
            </p:cNvCxnSpPr>
            <p:nvPr/>
          </p:nvCxnSpPr>
          <p:spPr>
            <a:xfrm flipV="1">
              <a:off x="4284987" y="4751653"/>
              <a:ext cx="1038856" cy="25815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10" name="橢圓 209">
              <a:extLst>
                <a:ext uri="{FF2B5EF4-FFF2-40B4-BE49-F238E27FC236}">
                  <a16:creationId xmlns:a16="http://schemas.microsoft.com/office/drawing/2014/main" id="{5267A05E-1840-4F49-A47F-ED02AA17D364}"/>
                </a:ext>
              </a:extLst>
            </p:cNvPr>
            <p:cNvSpPr/>
            <p:nvPr/>
          </p:nvSpPr>
          <p:spPr>
            <a:xfrm>
              <a:off x="5285401" y="3163586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11" name="直線接點 210">
              <a:extLst>
                <a:ext uri="{FF2B5EF4-FFF2-40B4-BE49-F238E27FC236}">
                  <a16:creationId xmlns:a16="http://schemas.microsoft.com/office/drawing/2014/main" id="{062CC230-2EC0-4397-A941-85AB5D292803}"/>
                </a:ext>
              </a:extLst>
            </p:cNvPr>
            <p:cNvCxnSpPr>
              <a:stCxn id="200" idx="6"/>
              <a:endCxn id="210" idx="2"/>
            </p:cNvCxnSpPr>
            <p:nvPr/>
          </p:nvCxnSpPr>
          <p:spPr>
            <a:xfrm flipV="1">
              <a:off x="4284987" y="3323415"/>
              <a:ext cx="1000414" cy="1686392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2" name="直線接點 211">
              <a:extLst>
                <a:ext uri="{FF2B5EF4-FFF2-40B4-BE49-F238E27FC236}">
                  <a16:creationId xmlns:a16="http://schemas.microsoft.com/office/drawing/2014/main" id="{8C9CD246-77BC-4336-BDE8-09B4AAB123CE}"/>
                </a:ext>
              </a:extLst>
            </p:cNvPr>
            <p:cNvCxnSpPr>
              <a:stCxn id="201" idx="6"/>
              <a:endCxn id="210" idx="2"/>
            </p:cNvCxnSpPr>
            <p:nvPr/>
          </p:nvCxnSpPr>
          <p:spPr>
            <a:xfrm flipV="1">
              <a:off x="4284987" y="3323415"/>
              <a:ext cx="1000414" cy="31275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13" name="橢圓 212">
              <a:extLst>
                <a:ext uri="{FF2B5EF4-FFF2-40B4-BE49-F238E27FC236}">
                  <a16:creationId xmlns:a16="http://schemas.microsoft.com/office/drawing/2014/main" id="{2E80A557-C972-4649-84BA-0DE9F7AE8843}"/>
                </a:ext>
              </a:extLst>
            </p:cNvPr>
            <p:cNvSpPr/>
            <p:nvPr/>
          </p:nvSpPr>
          <p:spPr>
            <a:xfrm>
              <a:off x="3965330" y="2877900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14" name="直線接點 213">
              <a:extLst>
                <a:ext uri="{FF2B5EF4-FFF2-40B4-BE49-F238E27FC236}">
                  <a16:creationId xmlns:a16="http://schemas.microsoft.com/office/drawing/2014/main" id="{4EBE0FE6-9E6E-4651-B764-F62758A542AE}"/>
                </a:ext>
              </a:extLst>
            </p:cNvPr>
            <p:cNvCxnSpPr>
              <a:stCxn id="213" idx="6"/>
              <a:endCxn id="202" idx="2"/>
            </p:cNvCxnSpPr>
            <p:nvPr/>
          </p:nvCxnSpPr>
          <p:spPr>
            <a:xfrm>
              <a:off x="4284987" y="3037729"/>
              <a:ext cx="1038856" cy="1052515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5" name="直線接點 214">
              <a:extLst>
                <a:ext uri="{FF2B5EF4-FFF2-40B4-BE49-F238E27FC236}">
                  <a16:creationId xmlns:a16="http://schemas.microsoft.com/office/drawing/2014/main" id="{DE67D2FE-661C-40FE-A6BF-8F13926B21A2}"/>
                </a:ext>
              </a:extLst>
            </p:cNvPr>
            <p:cNvCxnSpPr>
              <a:stCxn id="213" idx="6"/>
              <a:endCxn id="203" idx="2"/>
            </p:cNvCxnSpPr>
            <p:nvPr/>
          </p:nvCxnSpPr>
          <p:spPr>
            <a:xfrm>
              <a:off x="4284987" y="3037729"/>
              <a:ext cx="1038856" cy="171392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6" name="直線接點 215">
              <a:extLst>
                <a:ext uri="{FF2B5EF4-FFF2-40B4-BE49-F238E27FC236}">
                  <a16:creationId xmlns:a16="http://schemas.microsoft.com/office/drawing/2014/main" id="{67157F8D-9C8F-413B-9D6F-D5E9667964B8}"/>
                </a:ext>
              </a:extLst>
            </p:cNvPr>
            <p:cNvCxnSpPr>
              <a:stCxn id="213" idx="6"/>
              <a:endCxn id="210" idx="2"/>
            </p:cNvCxnSpPr>
            <p:nvPr/>
          </p:nvCxnSpPr>
          <p:spPr>
            <a:xfrm>
              <a:off x="4284987" y="3037729"/>
              <a:ext cx="1000414" cy="285686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17" name="橢圓 216">
              <a:extLst>
                <a:ext uri="{FF2B5EF4-FFF2-40B4-BE49-F238E27FC236}">
                  <a16:creationId xmlns:a16="http://schemas.microsoft.com/office/drawing/2014/main" id="{1E20970F-7351-4102-8DBB-F5E587F38E40}"/>
                </a:ext>
              </a:extLst>
            </p:cNvPr>
            <p:cNvSpPr/>
            <p:nvPr/>
          </p:nvSpPr>
          <p:spPr>
            <a:xfrm>
              <a:off x="6649914" y="4171627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8" name="橢圓 217">
              <a:extLst>
                <a:ext uri="{FF2B5EF4-FFF2-40B4-BE49-F238E27FC236}">
                  <a16:creationId xmlns:a16="http://schemas.microsoft.com/office/drawing/2014/main" id="{55E1F8C5-15E5-4C8B-B819-CD3A0C636F0D}"/>
                </a:ext>
              </a:extLst>
            </p:cNvPr>
            <p:cNvSpPr/>
            <p:nvPr/>
          </p:nvSpPr>
          <p:spPr>
            <a:xfrm>
              <a:off x="6649914" y="4849978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9" name="橢圓 218">
              <a:extLst>
                <a:ext uri="{FF2B5EF4-FFF2-40B4-BE49-F238E27FC236}">
                  <a16:creationId xmlns:a16="http://schemas.microsoft.com/office/drawing/2014/main" id="{3B3B7C2C-40ED-4A94-AB2D-929E1715C1F3}"/>
                </a:ext>
              </a:extLst>
            </p:cNvPr>
            <p:cNvSpPr/>
            <p:nvPr/>
          </p:nvSpPr>
          <p:spPr>
            <a:xfrm>
              <a:off x="6649914" y="3476336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0" name="橢圓 219">
              <a:extLst>
                <a:ext uri="{FF2B5EF4-FFF2-40B4-BE49-F238E27FC236}">
                  <a16:creationId xmlns:a16="http://schemas.microsoft.com/office/drawing/2014/main" id="{896A11A5-D566-4D15-9046-1C2633458D2B}"/>
                </a:ext>
              </a:extLst>
            </p:cNvPr>
            <p:cNvSpPr/>
            <p:nvPr/>
          </p:nvSpPr>
          <p:spPr>
            <a:xfrm>
              <a:off x="7992422" y="3910143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1" name="橢圓 220">
              <a:extLst>
                <a:ext uri="{FF2B5EF4-FFF2-40B4-BE49-F238E27FC236}">
                  <a16:creationId xmlns:a16="http://schemas.microsoft.com/office/drawing/2014/main" id="{75848650-E901-490B-8864-F781CE33CA9D}"/>
                </a:ext>
              </a:extLst>
            </p:cNvPr>
            <p:cNvSpPr/>
            <p:nvPr/>
          </p:nvSpPr>
          <p:spPr>
            <a:xfrm>
              <a:off x="7992422" y="4571552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22" name="直線接點 221">
              <a:extLst>
                <a:ext uri="{FF2B5EF4-FFF2-40B4-BE49-F238E27FC236}">
                  <a16:creationId xmlns:a16="http://schemas.microsoft.com/office/drawing/2014/main" id="{8A878257-6E19-485F-85F0-E9288469FF33}"/>
                </a:ext>
              </a:extLst>
            </p:cNvPr>
            <p:cNvCxnSpPr>
              <a:stCxn id="219" idx="6"/>
              <a:endCxn id="220" idx="2"/>
            </p:cNvCxnSpPr>
            <p:nvPr/>
          </p:nvCxnSpPr>
          <p:spPr>
            <a:xfrm>
              <a:off x="6969571" y="3636165"/>
              <a:ext cx="1022851" cy="433807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3" name="直線接點 222">
              <a:extLst>
                <a:ext uri="{FF2B5EF4-FFF2-40B4-BE49-F238E27FC236}">
                  <a16:creationId xmlns:a16="http://schemas.microsoft.com/office/drawing/2014/main" id="{BA1D8B64-BDAD-4DB9-AA55-FD29140C2F05}"/>
                </a:ext>
              </a:extLst>
            </p:cNvPr>
            <p:cNvCxnSpPr>
              <a:stCxn id="217" idx="6"/>
              <a:endCxn id="220" idx="2"/>
            </p:cNvCxnSpPr>
            <p:nvPr/>
          </p:nvCxnSpPr>
          <p:spPr>
            <a:xfrm flipV="1">
              <a:off x="6969571" y="4069972"/>
              <a:ext cx="1022851" cy="26148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4" name="直線接點 223">
              <a:extLst>
                <a:ext uri="{FF2B5EF4-FFF2-40B4-BE49-F238E27FC236}">
                  <a16:creationId xmlns:a16="http://schemas.microsoft.com/office/drawing/2014/main" id="{279B99E8-E6CC-4DC7-9C7A-342F3758375E}"/>
                </a:ext>
              </a:extLst>
            </p:cNvPr>
            <p:cNvCxnSpPr>
              <a:stCxn id="218" idx="6"/>
              <a:endCxn id="220" idx="2"/>
            </p:cNvCxnSpPr>
            <p:nvPr/>
          </p:nvCxnSpPr>
          <p:spPr>
            <a:xfrm flipV="1">
              <a:off x="6969571" y="4069972"/>
              <a:ext cx="1022851" cy="939835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5" name="直線接點 224">
              <a:extLst>
                <a:ext uri="{FF2B5EF4-FFF2-40B4-BE49-F238E27FC236}">
                  <a16:creationId xmlns:a16="http://schemas.microsoft.com/office/drawing/2014/main" id="{84F0116B-D55A-4FAF-A9F4-FF21A257B020}"/>
                </a:ext>
              </a:extLst>
            </p:cNvPr>
            <p:cNvCxnSpPr>
              <a:stCxn id="217" idx="6"/>
              <a:endCxn id="221" idx="2"/>
            </p:cNvCxnSpPr>
            <p:nvPr/>
          </p:nvCxnSpPr>
          <p:spPr>
            <a:xfrm>
              <a:off x="6969571" y="4331456"/>
              <a:ext cx="1022851" cy="399925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6" name="直線接點 225">
              <a:extLst>
                <a:ext uri="{FF2B5EF4-FFF2-40B4-BE49-F238E27FC236}">
                  <a16:creationId xmlns:a16="http://schemas.microsoft.com/office/drawing/2014/main" id="{1CE90790-1B42-4702-BDE7-86133929E737}"/>
                </a:ext>
              </a:extLst>
            </p:cNvPr>
            <p:cNvCxnSpPr>
              <a:stCxn id="219" idx="6"/>
              <a:endCxn id="221" idx="2"/>
            </p:cNvCxnSpPr>
            <p:nvPr/>
          </p:nvCxnSpPr>
          <p:spPr>
            <a:xfrm>
              <a:off x="6969571" y="3636165"/>
              <a:ext cx="1022851" cy="1095216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7" name="直線接點 226">
              <a:extLst>
                <a:ext uri="{FF2B5EF4-FFF2-40B4-BE49-F238E27FC236}">
                  <a16:creationId xmlns:a16="http://schemas.microsoft.com/office/drawing/2014/main" id="{AEF6EC49-44BF-4FEB-BD04-6667131D7843}"/>
                </a:ext>
              </a:extLst>
            </p:cNvPr>
            <p:cNvCxnSpPr>
              <a:stCxn id="218" idx="6"/>
              <a:endCxn id="221" idx="2"/>
            </p:cNvCxnSpPr>
            <p:nvPr/>
          </p:nvCxnSpPr>
          <p:spPr>
            <a:xfrm flipV="1">
              <a:off x="6969571" y="4731381"/>
              <a:ext cx="1022851" cy="278426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28" name="橢圓 227">
              <a:extLst>
                <a:ext uri="{FF2B5EF4-FFF2-40B4-BE49-F238E27FC236}">
                  <a16:creationId xmlns:a16="http://schemas.microsoft.com/office/drawing/2014/main" id="{E28FCB79-3323-4A63-97E6-8501D4B2F3C2}"/>
                </a:ext>
              </a:extLst>
            </p:cNvPr>
            <p:cNvSpPr/>
            <p:nvPr/>
          </p:nvSpPr>
          <p:spPr>
            <a:xfrm>
              <a:off x="7953980" y="3143314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29" name="直線接點 228">
              <a:extLst>
                <a:ext uri="{FF2B5EF4-FFF2-40B4-BE49-F238E27FC236}">
                  <a16:creationId xmlns:a16="http://schemas.microsoft.com/office/drawing/2014/main" id="{47BE86A4-2949-4CFA-AB46-44BD84BAE139}"/>
                </a:ext>
              </a:extLst>
            </p:cNvPr>
            <p:cNvCxnSpPr>
              <a:stCxn id="218" idx="6"/>
              <a:endCxn id="228" idx="2"/>
            </p:cNvCxnSpPr>
            <p:nvPr/>
          </p:nvCxnSpPr>
          <p:spPr>
            <a:xfrm flipV="1">
              <a:off x="6969571" y="3303143"/>
              <a:ext cx="984409" cy="170666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0" name="直線接點 229">
              <a:extLst>
                <a:ext uri="{FF2B5EF4-FFF2-40B4-BE49-F238E27FC236}">
                  <a16:creationId xmlns:a16="http://schemas.microsoft.com/office/drawing/2014/main" id="{2B5CE423-30A0-4E73-B736-06B5CC622154}"/>
                </a:ext>
              </a:extLst>
            </p:cNvPr>
            <p:cNvCxnSpPr>
              <a:stCxn id="219" idx="6"/>
              <a:endCxn id="228" idx="2"/>
            </p:cNvCxnSpPr>
            <p:nvPr/>
          </p:nvCxnSpPr>
          <p:spPr>
            <a:xfrm flipV="1">
              <a:off x="6969571" y="3303143"/>
              <a:ext cx="984409" cy="333022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31" name="橢圓 230">
              <a:extLst>
                <a:ext uri="{FF2B5EF4-FFF2-40B4-BE49-F238E27FC236}">
                  <a16:creationId xmlns:a16="http://schemas.microsoft.com/office/drawing/2014/main" id="{96711717-7F15-4242-B2EF-0892AEA4EE85}"/>
                </a:ext>
              </a:extLst>
            </p:cNvPr>
            <p:cNvSpPr/>
            <p:nvPr/>
          </p:nvSpPr>
          <p:spPr>
            <a:xfrm>
              <a:off x="6649914" y="2877900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32" name="直線接點 231">
              <a:extLst>
                <a:ext uri="{FF2B5EF4-FFF2-40B4-BE49-F238E27FC236}">
                  <a16:creationId xmlns:a16="http://schemas.microsoft.com/office/drawing/2014/main" id="{E9F4B9FA-9AD3-4779-A1A7-0B6B81807C55}"/>
                </a:ext>
              </a:extLst>
            </p:cNvPr>
            <p:cNvCxnSpPr>
              <a:stCxn id="231" idx="6"/>
              <a:endCxn id="220" idx="2"/>
            </p:cNvCxnSpPr>
            <p:nvPr/>
          </p:nvCxnSpPr>
          <p:spPr>
            <a:xfrm>
              <a:off x="6969571" y="3037729"/>
              <a:ext cx="1022851" cy="1032243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3" name="直線接點 232">
              <a:extLst>
                <a:ext uri="{FF2B5EF4-FFF2-40B4-BE49-F238E27FC236}">
                  <a16:creationId xmlns:a16="http://schemas.microsoft.com/office/drawing/2014/main" id="{8E6A78B5-8BD8-40D5-A6BF-59C0750B6614}"/>
                </a:ext>
              </a:extLst>
            </p:cNvPr>
            <p:cNvCxnSpPr>
              <a:stCxn id="231" idx="6"/>
              <a:endCxn id="221" idx="2"/>
            </p:cNvCxnSpPr>
            <p:nvPr/>
          </p:nvCxnSpPr>
          <p:spPr>
            <a:xfrm>
              <a:off x="6969571" y="3037729"/>
              <a:ext cx="1022851" cy="1693652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4" name="直線接點 233">
              <a:extLst>
                <a:ext uri="{FF2B5EF4-FFF2-40B4-BE49-F238E27FC236}">
                  <a16:creationId xmlns:a16="http://schemas.microsoft.com/office/drawing/2014/main" id="{0C666540-105A-4E89-BC46-7FE514658BEB}"/>
                </a:ext>
              </a:extLst>
            </p:cNvPr>
            <p:cNvCxnSpPr>
              <a:stCxn id="231" idx="6"/>
              <a:endCxn id="228" idx="2"/>
            </p:cNvCxnSpPr>
            <p:nvPr/>
          </p:nvCxnSpPr>
          <p:spPr>
            <a:xfrm>
              <a:off x="6969571" y="3037729"/>
              <a:ext cx="984409" cy="26541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5" name="直線接點 234">
              <a:extLst>
                <a:ext uri="{FF2B5EF4-FFF2-40B4-BE49-F238E27FC236}">
                  <a16:creationId xmlns:a16="http://schemas.microsoft.com/office/drawing/2014/main" id="{D9C61B9A-9AE2-4EBF-959C-AD14387DDF03}"/>
                </a:ext>
              </a:extLst>
            </p:cNvPr>
            <p:cNvCxnSpPr>
              <a:stCxn id="202" idx="6"/>
              <a:endCxn id="219" idx="2"/>
            </p:cNvCxnSpPr>
            <p:nvPr/>
          </p:nvCxnSpPr>
          <p:spPr>
            <a:xfrm flipV="1">
              <a:off x="5643500" y="3636165"/>
              <a:ext cx="1006414" cy="454079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6" name="直線接點 235">
              <a:extLst>
                <a:ext uri="{FF2B5EF4-FFF2-40B4-BE49-F238E27FC236}">
                  <a16:creationId xmlns:a16="http://schemas.microsoft.com/office/drawing/2014/main" id="{39174208-F99A-4D55-ADAA-B050B83FB506}"/>
                </a:ext>
              </a:extLst>
            </p:cNvPr>
            <p:cNvCxnSpPr>
              <a:stCxn id="210" idx="6"/>
              <a:endCxn id="231" idx="2"/>
            </p:cNvCxnSpPr>
            <p:nvPr/>
          </p:nvCxnSpPr>
          <p:spPr>
            <a:xfrm flipV="1">
              <a:off x="5605058" y="3037729"/>
              <a:ext cx="1044856" cy="285686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7" name="直線接點 236">
              <a:extLst>
                <a:ext uri="{FF2B5EF4-FFF2-40B4-BE49-F238E27FC236}">
                  <a16:creationId xmlns:a16="http://schemas.microsoft.com/office/drawing/2014/main" id="{1049C811-5EA1-4D6E-9F3F-5604E31CAC10}"/>
                </a:ext>
              </a:extLst>
            </p:cNvPr>
            <p:cNvCxnSpPr>
              <a:stCxn id="210" idx="6"/>
              <a:endCxn id="219" idx="2"/>
            </p:cNvCxnSpPr>
            <p:nvPr/>
          </p:nvCxnSpPr>
          <p:spPr>
            <a:xfrm>
              <a:off x="5605058" y="3323415"/>
              <a:ext cx="1044856" cy="31275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8" name="直線接點 237">
              <a:extLst>
                <a:ext uri="{FF2B5EF4-FFF2-40B4-BE49-F238E27FC236}">
                  <a16:creationId xmlns:a16="http://schemas.microsoft.com/office/drawing/2014/main" id="{240B8299-5AFC-46F6-AC82-F9F30D56A43D}"/>
                </a:ext>
              </a:extLst>
            </p:cNvPr>
            <p:cNvCxnSpPr>
              <a:stCxn id="210" idx="6"/>
              <a:endCxn id="217" idx="2"/>
            </p:cNvCxnSpPr>
            <p:nvPr/>
          </p:nvCxnSpPr>
          <p:spPr>
            <a:xfrm>
              <a:off x="5605058" y="3323415"/>
              <a:ext cx="1044856" cy="100804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9" name="直線接點 238">
              <a:extLst>
                <a:ext uri="{FF2B5EF4-FFF2-40B4-BE49-F238E27FC236}">
                  <a16:creationId xmlns:a16="http://schemas.microsoft.com/office/drawing/2014/main" id="{FFBA2BBD-90DE-4D61-A817-6E1B806BF8D2}"/>
                </a:ext>
              </a:extLst>
            </p:cNvPr>
            <p:cNvCxnSpPr>
              <a:stCxn id="210" idx="6"/>
              <a:endCxn id="218" idx="2"/>
            </p:cNvCxnSpPr>
            <p:nvPr/>
          </p:nvCxnSpPr>
          <p:spPr>
            <a:xfrm>
              <a:off x="5605058" y="3323415"/>
              <a:ext cx="1044856" cy="1686392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0" name="直線接點 239">
              <a:extLst>
                <a:ext uri="{FF2B5EF4-FFF2-40B4-BE49-F238E27FC236}">
                  <a16:creationId xmlns:a16="http://schemas.microsoft.com/office/drawing/2014/main" id="{726D6455-B786-4A81-957F-F7DB370C807D}"/>
                </a:ext>
              </a:extLst>
            </p:cNvPr>
            <p:cNvCxnSpPr>
              <a:stCxn id="202" idx="6"/>
              <a:endCxn id="231" idx="2"/>
            </p:cNvCxnSpPr>
            <p:nvPr/>
          </p:nvCxnSpPr>
          <p:spPr>
            <a:xfrm flipV="1">
              <a:off x="5643500" y="3037729"/>
              <a:ext cx="1006414" cy="1052515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1" name="直線接點 240">
              <a:extLst>
                <a:ext uri="{FF2B5EF4-FFF2-40B4-BE49-F238E27FC236}">
                  <a16:creationId xmlns:a16="http://schemas.microsoft.com/office/drawing/2014/main" id="{6BD16E1A-C1A4-4323-8543-F66A5F849D52}"/>
                </a:ext>
              </a:extLst>
            </p:cNvPr>
            <p:cNvCxnSpPr>
              <a:stCxn id="202" idx="6"/>
              <a:endCxn id="217" idx="2"/>
            </p:cNvCxnSpPr>
            <p:nvPr/>
          </p:nvCxnSpPr>
          <p:spPr>
            <a:xfrm>
              <a:off x="5643500" y="4090244"/>
              <a:ext cx="1006414" cy="241212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2" name="直線接點 241">
              <a:extLst>
                <a:ext uri="{FF2B5EF4-FFF2-40B4-BE49-F238E27FC236}">
                  <a16:creationId xmlns:a16="http://schemas.microsoft.com/office/drawing/2014/main" id="{D05A1680-EC25-4A95-A74F-E7550A077C59}"/>
                </a:ext>
              </a:extLst>
            </p:cNvPr>
            <p:cNvCxnSpPr>
              <a:stCxn id="202" idx="6"/>
              <a:endCxn id="218" idx="2"/>
            </p:cNvCxnSpPr>
            <p:nvPr/>
          </p:nvCxnSpPr>
          <p:spPr>
            <a:xfrm>
              <a:off x="5643500" y="4090244"/>
              <a:ext cx="1006414" cy="919563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3" name="直線接點 242">
              <a:extLst>
                <a:ext uri="{FF2B5EF4-FFF2-40B4-BE49-F238E27FC236}">
                  <a16:creationId xmlns:a16="http://schemas.microsoft.com/office/drawing/2014/main" id="{0E0731D5-6EB0-4703-9FAC-CDF8475235CF}"/>
                </a:ext>
              </a:extLst>
            </p:cNvPr>
            <p:cNvCxnSpPr>
              <a:stCxn id="203" idx="6"/>
              <a:endCxn id="231" idx="2"/>
            </p:cNvCxnSpPr>
            <p:nvPr/>
          </p:nvCxnSpPr>
          <p:spPr>
            <a:xfrm flipV="1">
              <a:off x="5643500" y="3037729"/>
              <a:ext cx="1006414" cy="171392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4" name="直線接點 243">
              <a:extLst>
                <a:ext uri="{FF2B5EF4-FFF2-40B4-BE49-F238E27FC236}">
                  <a16:creationId xmlns:a16="http://schemas.microsoft.com/office/drawing/2014/main" id="{CDB7EB4C-458B-4426-B958-0C433E76F1E3}"/>
                </a:ext>
              </a:extLst>
            </p:cNvPr>
            <p:cNvCxnSpPr>
              <a:stCxn id="203" idx="6"/>
              <a:endCxn id="218" idx="2"/>
            </p:cNvCxnSpPr>
            <p:nvPr/>
          </p:nvCxnSpPr>
          <p:spPr>
            <a:xfrm>
              <a:off x="5643500" y="4751653"/>
              <a:ext cx="1006414" cy="25815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5" name="直線接點 244">
              <a:extLst>
                <a:ext uri="{FF2B5EF4-FFF2-40B4-BE49-F238E27FC236}">
                  <a16:creationId xmlns:a16="http://schemas.microsoft.com/office/drawing/2014/main" id="{084F1CD9-6A6B-4212-BB63-3360943B2B25}"/>
                </a:ext>
              </a:extLst>
            </p:cNvPr>
            <p:cNvCxnSpPr>
              <a:stCxn id="203" idx="6"/>
              <a:endCxn id="219" idx="2"/>
            </p:cNvCxnSpPr>
            <p:nvPr/>
          </p:nvCxnSpPr>
          <p:spPr>
            <a:xfrm flipV="1">
              <a:off x="5643500" y="3636165"/>
              <a:ext cx="1006414" cy="1115488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6" name="直線接點 245">
              <a:extLst>
                <a:ext uri="{FF2B5EF4-FFF2-40B4-BE49-F238E27FC236}">
                  <a16:creationId xmlns:a16="http://schemas.microsoft.com/office/drawing/2014/main" id="{D1DDD70E-A06D-4081-BB8E-2B73C8E7779E}"/>
                </a:ext>
              </a:extLst>
            </p:cNvPr>
            <p:cNvCxnSpPr>
              <a:stCxn id="203" idx="6"/>
              <a:endCxn id="217" idx="2"/>
            </p:cNvCxnSpPr>
            <p:nvPr/>
          </p:nvCxnSpPr>
          <p:spPr>
            <a:xfrm flipV="1">
              <a:off x="5643500" y="4331456"/>
              <a:ext cx="1006414" cy="420197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7" name="直線接點 246">
              <a:extLst>
                <a:ext uri="{FF2B5EF4-FFF2-40B4-BE49-F238E27FC236}">
                  <a16:creationId xmlns:a16="http://schemas.microsoft.com/office/drawing/2014/main" id="{231855B2-41B2-4E16-8C4B-4249F53AFAE1}"/>
                </a:ext>
              </a:extLst>
            </p:cNvPr>
            <p:cNvCxnSpPr>
              <a:stCxn id="199" idx="6"/>
              <a:endCxn id="210" idx="2"/>
            </p:cNvCxnSpPr>
            <p:nvPr/>
          </p:nvCxnSpPr>
          <p:spPr>
            <a:xfrm flipV="1">
              <a:off x="4284987" y="3323415"/>
              <a:ext cx="1000414" cy="100804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48" name="矩形 247">
            <a:extLst>
              <a:ext uri="{FF2B5EF4-FFF2-40B4-BE49-F238E27FC236}">
                <a16:creationId xmlns:a16="http://schemas.microsoft.com/office/drawing/2014/main" id="{ED96E5C6-5CD7-451D-A4EB-EBB6393E1F03}"/>
              </a:ext>
            </a:extLst>
          </p:cNvPr>
          <p:cNvSpPr/>
          <p:nvPr/>
        </p:nvSpPr>
        <p:spPr>
          <a:xfrm>
            <a:off x="1709867" y="3382797"/>
            <a:ext cx="2491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Download parameters</a:t>
            </a:r>
            <a:endParaRPr lang="zh-TW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62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9" grpId="0"/>
      <p:bldP spid="80" grpId="0"/>
      <p:bldP spid="195" grpId="0" animBg="1"/>
      <p:bldP spid="196" grpId="0" animBg="1"/>
      <p:bldP spid="197" grpId="0" animBg="1"/>
      <p:bldP spid="2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D00A16-31B1-4B39-8F9F-52C7AB61A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925" y="266269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Exchange Protocol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148A0F5-DCD7-4742-A747-6B62EF0C2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9580A-7D5E-4B69-9F1B-6E9BF8ACC237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12" name="圓角矩形 35">
            <a:extLst>
              <a:ext uri="{FF2B5EF4-FFF2-40B4-BE49-F238E27FC236}">
                <a16:creationId xmlns:a16="http://schemas.microsoft.com/office/drawing/2014/main" id="{E8836831-3FB2-470A-8221-5CCF0493A90F}"/>
              </a:ext>
            </a:extLst>
          </p:cNvPr>
          <p:cNvSpPr/>
          <p:nvPr/>
        </p:nvSpPr>
        <p:spPr>
          <a:xfrm>
            <a:off x="349821" y="4996528"/>
            <a:ext cx="3303329" cy="117270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7A1C7FFE-DADC-4A43-A8FB-34BF8AFAB0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655" y="5298917"/>
            <a:ext cx="509437" cy="46941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E460E6B-0055-4964-9FFB-2AA4124839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7" y="5120830"/>
            <a:ext cx="935793" cy="862276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469AD1FC-AECB-4B8A-8A80-9A2C02DB45B9}"/>
              </a:ext>
            </a:extLst>
          </p:cNvPr>
          <p:cNvGrpSpPr/>
          <p:nvPr/>
        </p:nvGrpSpPr>
        <p:grpSpPr>
          <a:xfrm>
            <a:off x="1815488" y="5299211"/>
            <a:ext cx="452413" cy="402816"/>
            <a:chOff x="8516517" y="2429207"/>
            <a:chExt cx="661068" cy="648562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0F9BBD36-16A9-4A34-B545-F6C291818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5265" y="2429207"/>
              <a:ext cx="592320" cy="592321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98BB2A09-21ED-414D-84BA-92BD80922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6517" y="2485449"/>
              <a:ext cx="592320" cy="592320"/>
            </a:xfrm>
            <a:prstGeom prst="rect">
              <a:avLst/>
            </a:prstGeom>
          </p:spPr>
        </p:pic>
      </p:grpSp>
      <p:sp>
        <p:nvSpPr>
          <p:cNvPr id="18" name="직사각형 32">
            <a:extLst>
              <a:ext uri="{FF2B5EF4-FFF2-40B4-BE49-F238E27FC236}">
                <a16:creationId xmlns:a16="http://schemas.microsoft.com/office/drawing/2014/main" id="{883899DD-5D58-4CC9-B9EA-68167D86EB69}"/>
              </a:ext>
            </a:extLst>
          </p:cNvPr>
          <p:cNvSpPr/>
          <p:nvPr/>
        </p:nvSpPr>
        <p:spPr>
          <a:xfrm>
            <a:off x="2529640" y="5726179"/>
            <a:ext cx="955353" cy="316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>
                <a:solidFill>
                  <a:schemeClr val="tx2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Local Model</a:t>
            </a:r>
          </a:p>
        </p:txBody>
      </p:sp>
      <p:sp>
        <p:nvSpPr>
          <p:cNvPr id="19" name="직사각형 32">
            <a:extLst>
              <a:ext uri="{FF2B5EF4-FFF2-40B4-BE49-F238E27FC236}">
                <a16:creationId xmlns:a16="http://schemas.microsoft.com/office/drawing/2014/main" id="{E77E3BE1-763C-4D1D-B944-A51CA6EDB954}"/>
              </a:ext>
            </a:extLst>
          </p:cNvPr>
          <p:cNvSpPr/>
          <p:nvPr/>
        </p:nvSpPr>
        <p:spPr>
          <a:xfrm>
            <a:off x="1564019" y="5781259"/>
            <a:ext cx="9553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2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Private Data</a:t>
            </a:r>
          </a:p>
        </p:txBody>
      </p:sp>
      <p:sp>
        <p:nvSpPr>
          <p:cNvPr id="20" name="圓角矩形 46">
            <a:extLst>
              <a:ext uri="{FF2B5EF4-FFF2-40B4-BE49-F238E27FC236}">
                <a16:creationId xmlns:a16="http://schemas.microsoft.com/office/drawing/2014/main" id="{84B41E90-48B2-43E6-9A0B-DFADF9F2A8B7}"/>
              </a:ext>
            </a:extLst>
          </p:cNvPr>
          <p:cNvSpPr/>
          <p:nvPr/>
        </p:nvSpPr>
        <p:spPr>
          <a:xfrm>
            <a:off x="8604846" y="4998021"/>
            <a:ext cx="3303329" cy="117270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圓角矩形 47">
            <a:extLst>
              <a:ext uri="{FF2B5EF4-FFF2-40B4-BE49-F238E27FC236}">
                <a16:creationId xmlns:a16="http://schemas.microsoft.com/office/drawing/2014/main" id="{CA266D48-7717-4211-9F81-DAA4CACCC7D4}"/>
              </a:ext>
            </a:extLst>
          </p:cNvPr>
          <p:cNvSpPr/>
          <p:nvPr/>
        </p:nvSpPr>
        <p:spPr>
          <a:xfrm>
            <a:off x="4516160" y="4991050"/>
            <a:ext cx="3303329" cy="117270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5428132A-1A1D-4866-AFAF-DA354A3FD1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127" y="5212287"/>
            <a:ext cx="509437" cy="469415"/>
          </a:xfrm>
          <a:prstGeom prst="rect">
            <a:avLst/>
          </a:prstGeom>
        </p:spPr>
      </p:pic>
      <p:sp>
        <p:nvSpPr>
          <p:cNvPr id="23" name="직사각형 32">
            <a:extLst>
              <a:ext uri="{FF2B5EF4-FFF2-40B4-BE49-F238E27FC236}">
                <a16:creationId xmlns:a16="http://schemas.microsoft.com/office/drawing/2014/main" id="{4741A2F8-8E45-4D3B-BEBF-2F564D2ADA75}"/>
              </a:ext>
            </a:extLst>
          </p:cNvPr>
          <p:cNvSpPr/>
          <p:nvPr/>
        </p:nvSpPr>
        <p:spPr>
          <a:xfrm>
            <a:off x="8789207" y="5746373"/>
            <a:ext cx="955353" cy="316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>
                <a:solidFill>
                  <a:schemeClr val="tx2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Local Model</a:t>
            </a:r>
          </a:p>
        </p:txBody>
      </p:sp>
      <p:sp>
        <p:nvSpPr>
          <p:cNvPr id="24" name="직사각형 32">
            <a:extLst>
              <a:ext uri="{FF2B5EF4-FFF2-40B4-BE49-F238E27FC236}">
                <a16:creationId xmlns:a16="http://schemas.microsoft.com/office/drawing/2014/main" id="{020F8138-FD09-4302-AD08-1AD69C22FB51}"/>
              </a:ext>
            </a:extLst>
          </p:cNvPr>
          <p:cNvSpPr/>
          <p:nvPr/>
        </p:nvSpPr>
        <p:spPr>
          <a:xfrm>
            <a:off x="9690842" y="5789076"/>
            <a:ext cx="9553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2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Private Data</a:t>
            </a: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92AEE73A-2A9E-4E00-A9E2-6347BF52624F}"/>
              </a:ext>
            </a:extLst>
          </p:cNvPr>
          <p:cNvGrpSpPr/>
          <p:nvPr/>
        </p:nvGrpSpPr>
        <p:grpSpPr>
          <a:xfrm>
            <a:off x="9905846" y="5169251"/>
            <a:ext cx="562316" cy="528210"/>
            <a:chOff x="9425305" y="3638801"/>
            <a:chExt cx="562316" cy="528210"/>
          </a:xfrm>
        </p:grpSpPr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22900EAA-42C3-4870-9D37-345BCF24B8FB}"/>
                </a:ext>
              </a:extLst>
            </p:cNvPr>
            <p:cNvGrpSpPr/>
            <p:nvPr/>
          </p:nvGrpSpPr>
          <p:grpSpPr>
            <a:xfrm>
              <a:off x="9474716" y="3638801"/>
              <a:ext cx="512905" cy="481930"/>
              <a:chOff x="8539112" y="2313693"/>
              <a:chExt cx="749459" cy="775940"/>
            </a:xfrm>
          </p:grpSpPr>
          <p:pic>
            <p:nvPicPr>
              <p:cNvPr id="28" name="圖片 27">
                <a:extLst>
                  <a:ext uri="{FF2B5EF4-FFF2-40B4-BE49-F238E27FC236}">
                    <a16:creationId xmlns:a16="http://schemas.microsoft.com/office/drawing/2014/main" id="{383E9769-4644-4144-85B5-1A815E9CF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96251" y="2313693"/>
                <a:ext cx="592320" cy="592321"/>
              </a:xfrm>
              <a:prstGeom prst="rect">
                <a:avLst/>
              </a:prstGeom>
            </p:spPr>
          </p:pic>
          <p:pic>
            <p:nvPicPr>
              <p:cNvPr id="29" name="圖片 28">
                <a:extLst>
                  <a:ext uri="{FF2B5EF4-FFF2-40B4-BE49-F238E27FC236}">
                    <a16:creationId xmlns:a16="http://schemas.microsoft.com/office/drawing/2014/main" id="{19946678-A630-4EB6-BE81-22616C4771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24053" y="2417146"/>
                <a:ext cx="592318" cy="592321"/>
              </a:xfrm>
              <a:prstGeom prst="rect">
                <a:avLst/>
              </a:prstGeom>
            </p:spPr>
          </p:pic>
          <p:pic>
            <p:nvPicPr>
              <p:cNvPr id="30" name="圖片 29">
                <a:extLst>
                  <a:ext uri="{FF2B5EF4-FFF2-40B4-BE49-F238E27FC236}">
                    <a16:creationId xmlns:a16="http://schemas.microsoft.com/office/drawing/2014/main" id="{D5BA7C44-1574-42DE-A058-F3301379AA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39112" y="2497313"/>
                <a:ext cx="592320" cy="592320"/>
              </a:xfrm>
              <a:prstGeom prst="rect">
                <a:avLst/>
              </a:prstGeom>
            </p:spPr>
          </p:pic>
        </p:grpSp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D332A1CA-2F5C-40A8-94B2-05B3C36D1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5305" y="3799126"/>
              <a:ext cx="405364" cy="367885"/>
            </a:xfrm>
            <a:prstGeom prst="rect">
              <a:avLst/>
            </a:prstGeom>
          </p:spPr>
        </p:pic>
      </p:grpSp>
      <p:pic>
        <p:nvPicPr>
          <p:cNvPr id="31" name="圖片 30">
            <a:extLst>
              <a:ext uri="{FF2B5EF4-FFF2-40B4-BE49-F238E27FC236}">
                <a16:creationId xmlns:a16="http://schemas.microsoft.com/office/drawing/2014/main" id="{AB3C31F3-CD81-464F-A102-F4580EAC42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033" y="5130386"/>
            <a:ext cx="908531" cy="908531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62BC1EA1-F33F-4866-88E3-EA472443D0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347" y="5284795"/>
            <a:ext cx="509437" cy="469415"/>
          </a:xfrm>
          <a:prstGeom prst="rect">
            <a:avLst/>
          </a:prstGeom>
        </p:spPr>
      </p:pic>
      <p:grpSp>
        <p:nvGrpSpPr>
          <p:cNvPr id="33" name="群組 32">
            <a:extLst>
              <a:ext uri="{FF2B5EF4-FFF2-40B4-BE49-F238E27FC236}">
                <a16:creationId xmlns:a16="http://schemas.microsoft.com/office/drawing/2014/main" id="{9392C602-E037-40FB-94A7-CE09E49DFD3C}"/>
              </a:ext>
            </a:extLst>
          </p:cNvPr>
          <p:cNvGrpSpPr/>
          <p:nvPr/>
        </p:nvGrpSpPr>
        <p:grpSpPr>
          <a:xfrm>
            <a:off x="6047855" y="5335885"/>
            <a:ext cx="492528" cy="440269"/>
            <a:chOff x="8457901" y="2429207"/>
            <a:chExt cx="719684" cy="708864"/>
          </a:xfrm>
        </p:grpSpPr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EDE0C65C-D6CD-4B00-B20F-F0B0B7FA8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5265" y="2429207"/>
              <a:ext cx="592320" cy="592321"/>
            </a:xfrm>
            <a:prstGeom prst="rect">
              <a:avLst/>
            </a:prstGeom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5AEE397E-B925-44BA-92E6-CC35C88D3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6517" y="2485449"/>
              <a:ext cx="592320" cy="592320"/>
            </a:xfrm>
            <a:prstGeom prst="rect">
              <a:avLst/>
            </a:prstGeom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4BC481E9-8401-4781-86C1-99C5B6FEB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7901" y="2545751"/>
              <a:ext cx="592320" cy="592320"/>
            </a:xfrm>
            <a:prstGeom prst="rect">
              <a:avLst/>
            </a:prstGeom>
          </p:spPr>
        </p:pic>
      </p:grpSp>
      <p:sp>
        <p:nvSpPr>
          <p:cNvPr id="37" name="직사각형 32">
            <a:extLst>
              <a:ext uri="{FF2B5EF4-FFF2-40B4-BE49-F238E27FC236}">
                <a16:creationId xmlns:a16="http://schemas.microsoft.com/office/drawing/2014/main" id="{D162DE6B-46DB-485C-A70C-A3932A1A1F8C}"/>
              </a:ext>
            </a:extLst>
          </p:cNvPr>
          <p:cNvSpPr/>
          <p:nvPr/>
        </p:nvSpPr>
        <p:spPr>
          <a:xfrm>
            <a:off x="6772427" y="5818881"/>
            <a:ext cx="955353" cy="316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>
                <a:solidFill>
                  <a:schemeClr val="tx2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Local Model</a:t>
            </a:r>
          </a:p>
        </p:txBody>
      </p:sp>
      <p:sp>
        <p:nvSpPr>
          <p:cNvPr id="38" name="직사각형 32">
            <a:extLst>
              <a:ext uri="{FF2B5EF4-FFF2-40B4-BE49-F238E27FC236}">
                <a16:creationId xmlns:a16="http://schemas.microsoft.com/office/drawing/2014/main" id="{6019B15C-AF95-405F-AD49-97455ACD830F}"/>
              </a:ext>
            </a:extLst>
          </p:cNvPr>
          <p:cNvSpPr/>
          <p:nvPr/>
        </p:nvSpPr>
        <p:spPr>
          <a:xfrm>
            <a:off x="5812976" y="5864094"/>
            <a:ext cx="9553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2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Private Data</a:t>
            </a: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07374778-3B45-48D4-B6D8-F000E3C3561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421" y="5198874"/>
            <a:ext cx="887634" cy="887634"/>
          </a:xfrm>
          <a:prstGeom prst="rect">
            <a:avLst/>
          </a:prstGeom>
        </p:spPr>
      </p:pic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EF6C01C4-FCC5-4901-881C-5F15EC82A586}"/>
              </a:ext>
            </a:extLst>
          </p:cNvPr>
          <p:cNvCxnSpPr>
            <a:cxnSpLocks/>
          </p:cNvCxnSpPr>
          <p:nvPr/>
        </p:nvCxnSpPr>
        <p:spPr>
          <a:xfrm>
            <a:off x="9092502" y="2912797"/>
            <a:ext cx="861179" cy="1840168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7C0CDC8D-120F-4589-9BBB-C40BCC2C286E}"/>
              </a:ext>
            </a:extLst>
          </p:cNvPr>
          <p:cNvCxnSpPr>
            <a:cxnSpLocks/>
          </p:cNvCxnSpPr>
          <p:nvPr/>
        </p:nvCxnSpPr>
        <p:spPr>
          <a:xfrm flipH="1" flipV="1">
            <a:off x="6575717" y="2977933"/>
            <a:ext cx="87802" cy="1780705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BA923111-6F1D-4D36-983F-B9A4EAF85A35}"/>
              </a:ext>
            </a:extLst>
          </p:cNvPr>
          <p:cNvCxnSpPr>
            <a:cxnSpLocks/>
          </p:cNvCxnSpPr>
          <p:nvPr/>
        </p:nvCxnSpPr>
        <p:spPr>
          <a:xfrm flipV="1">
            <a:off x="3096476" y="2983663"/>
            <a:ext cx="90321" cy="172650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04B1B432-1D0A-4C55-8D71-627BB6800188}"/>
              </a:ext>
            </a:extLst>
          </p:cNvPr>
          <p:cNvSpPr/>
          <p:nvPr/>
        </p:nvSpPr>
        <p:spPr>
          <a:xfrm>
            <a:off x="10459051" y="3610745"/>
            <a:ext cx="1003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gradients</a:t>
            </a:r>
            <a:endParaRPr lang="zh-TW" altLang="en-US" sz="1400" b="1" dirty="0">
              <a:solidFill>
                <a:schemeClr val="accent1">
                  <a:lumMod val="5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6556BF6B-4E2E-4530-988C-929351A0F31B}"/>
              </a:ext>
            </a:extLst>
          </p:cNvPr>
          <p:cNvSpPr/>
          <p:nvPr/>
        </p:nvSpPr>
        <p:spPr>
          <a:xfrm>
            <a:off x="3222506" y="3849324"/>
            <a:ext cx="1003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gradients</a:t>
            </a:r>
            <a:endParaRPr lang="zh-TW" altLang="en-US" sz="1400" b="1" dirty="0">
              <a:solidFill>
                <a:schemeClr val="accent1">
                  <a:lumMod val="5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59FAA3FA-4C45-4AB7-B48C-099077CC9429}"/>
              </a:ext>
            </a:extLst>
          </p:cNvPr>
          <p:cNvSpPr/>
          <p:nvPr/>
        </p:nvSpPr>
        <p:spPr>
          <a:xfrm>
            <a:off x="6751664" y="3725901"/>
            <a:ext cx="10870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gradients</a:t>
            </a:r>
            <a:endParaRPr lang="zh-TW" altLang="en-US" sz="1400" b="1" dirty="0">
              <a:solidFill>
                <a:schemeClr val="accent1">
                  <a:lumMod val="5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23A48CC0-330F-4943-84DE-9018016E615B}"/>
              </a:ext>
            </a:extLst>
          </p:cNvPr>
          <p:cNvCxnSpPr>
            <a:cxnSpLocks/>
          </p:cNvCxnSpPr>
          <p:nvPr/>
        </p:nvCxnSpPr>
        <p:spPr>
          <a:xfrm>
            <a:off x="6005337" y="3002027"/>
            <a:ext cx="54101" cy="1825044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F0803145-B492-4B82-863B-312D3A163088}"/>
              </a:ext>
            </a:extLst>
          </p:cNvPr>
          <p:cNvCxnSpPr>
            <a:cxnSpLocks/>
          </p:cNvCxnSpPr>
          <p:nvPr/>
        </p:nvCxnSpPr>
        <p:spPr>
          <a:xfrm flipH="1" flipV="1">
            <a:off x="9817511" y="2862397"/>
            <a:ext cx="920089" cy="1833085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BAFF510B-4803-40E9-A70B-645FE6944639}"/>
              </a:ext>
            </a:extLst>
          </p:cNvPr>
          <p:cNvCxnSpPr>
            <a:cxnSpLocks/>
          </p:cNvCxnSpPr>
          <p:nvPr/>
        </p:nvCxnSpPr>
        <p:spPr>
          <a:xfrm flipH="1">
            <a:off x="2519286" y="2978261"/>
            <a:ext cx="142241" cy="1759607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FE4CA97A-81BE-4916-B421-36145430444B}"/>
              </a:ext>
            </a:extLst>
          </p:cNvPr>
          <p:cNvSpPr/>
          <p:nvPr/>
        </p:nvSpPr>
        <p:spPr>
          <a:xfrm>
            <a:off x="8294264" y="3739905"/>
            <a:ext cx="1124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parameter</a:t>
            </a:r>
            <a:endParaRPr lang="zh-TW" altLang="en-US" sz="1400" b="1" dirty="0">
              <a:solidFill>
                <a:schemeClr val="accent1">
                  <a:lumMod val="5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AB1DD079-FCDF-4593-8A15-2CE03412E7FA}"/>
              </a:ext>
            </a:extLst>
          </p:cNvPr>
          <p:cNvSpPr/>
          <p:nvPr/>
        </p:nvSpPr>
        <p:spPr>
          <a:xfrm>
            <a:off x="4845595" y="3758237"/>
            <a:ext cx="1124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parameter</a:t>
            </a:r>
            <a:endParaRPr lang="zh-TW" altLang="en-US" sz="1400" b="1" dirty="0">
              <a:solidFill>
                <a:schemeClr val="accent1">
                  <a:lumMod val="5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7C138B60-6D2D-4615-813D-926259BDFE2C}"/>
              </a:ext>
            </a:extLst>
          </p:cNvPr>
          <p:cNvSpPr/>
          <p:nvPr/>
        </p:nvSpPr>
        <p:spPr>
          <a:xfrm>
            <a:off x="1370234" y="3790302"/>
            <a:ext cx="1124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parameter</a:t>
            </a:r>
            <a:endParaRPr lang="zh-TW" altLang="en-US" sz="1400" b="1" dirty="0">
              <a:solidFill>
                <a:schemeClr val="accent1">
                  <a:lumMod val="5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2" name="圓角矩形 1">
            <a:extLst>
              <a:ext uri="{FF2B5EF4-FFF2-40B4-BE49-F238E27FC236}">
                <a16:creationId xmlns:a16="http://schemas.microsoft.com/office/drawing/2014/main" id="{9FE2B5B8-C3B3-4175-AF35-55B25BF1B9B7}"/>
              </a:ext>
            </a:extLst>
          </p:cNvPr>
          <p:cNvSpPr/>
          <p:nvPr/>
        </p:nvSpPr>
        <p:spPr>
          <a:xfrm>
            <a:off x="2357180" y="1386037"/>
            <a:ext cx="7465603" cy="1453408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圓角矩形 24">
            <a:extLst>
              <a:ext uri="{FF2B5EF4-FFF2-40B4-BE49-F238E27FC236}">
                <a16:creationId xmlns:a16="http://schemas.microsoft.com/office/drawing/2014/main" id="{B0128640-8D0C-467E-9EC3-E479D992CCE5}"/>
              </a:ext>
            </a:extLst>
          </p:cNvPr>
          <p:cNvSpPr/>
          <p:nvPr/>
        </p:nvSpPr>
        <p:spPr>
          <a:xfrm>
            <a:off x="2519286" y="1547940"/>
            <a:ext cx="7039082" cy="7879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圓角矩形 58">
            <a:extLst>
              <a:ext uri="{FF2B5EF4-FFF2-40B4-BE49-F238E27FC236}">
                <a16:creationId xmlns:a16="http://schemas.microsoft.com/office/drawing/2014/main" id="{85DD3F11-4A5E-4F4F-97EF-5AC9AB1EDCCA}"/>
              </a:ext>
            </a:extLst>
          </p:cNvPr>
          <p:cNvSpPr/>
          <p:nvPr/>
        </p:nvSpPr>
        <p:spPr>
          <a:xfrm>
            <a:off x="2654181" y="1667347"/>
            <a:ext cx="2172560" cy="53038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1185498E-A47B-44B0-9E9F-DBEFFB0FA188}"/>
              </a:ext>
            </a:extLst>
          </p:cNvPr>
          <p:cNvSpPr/>
          <p:nvPr/>
        </p:nvSpPr>
        <p:spPr>
          <a:xfrm>
            <a:off x="4835367" y="2297114"/>
            <a:ext cx="16560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b="1" dirty="0">
                <a:solidFill>
                  <a:schemeClr val="bg2">
                    <a:lumMod val="75000"/>
                  </a:schemeClr>
                </a:solidFill>
              </a:rPr>
              <a:t>global parameter</a:t>
            </a:r>
            <a:endParaRPr lang="zh-TW" altLang="en-US" sz="1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6" name="圓角矩形 120">
            <a:extLst>
              <a:ext uri="{FF2B5EF4-FFF2-40B4-BE49-F238E27FC236}">
                <a16:creationId xmlns:a16="http://schemas.microsoft.com/office/drawing/2014/main" id="{58A56246-8332-4051-93CF-0B878012404B}"/>
              </a:ext>
            </a:extLst>
          </p:cNvPr>
          <p:cNvSpPr/>
          <p:nvPr/>
        </p:nvSpPr>
        <p:spPr>
          <a:xfrm>
            <a:off x="6766485" y="1642178"/>
            <a:ext cx="952779" cy="562184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圓角矩形 121">
            <a:extLst>
              <a:ext uri="{FF2B5EF4-FFF2-40B4-BE49-F238E27FC236}">
                <a16:creationId xmlns:a16="http://schemas.microsoft.com/office/drawing/2014/main" id="{752407BD-735D-494B-AB40-04B7FE365FB2}"/>
              </a:ext>
            </a:extLst>
          </p:cNvPr>
          <p:cNvSpPr/>
          <p:nvPr/>
        </p:nvSpPr>
        <p:spPr>
          <a:xfrm>
            <a:off x="7899874" y="1657985"/>
            <a:ext cx="1529461" cy="53038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3D876476-7E69-4B74-86B3-D7FF9E9C3022}"/>
              </a:ext>
            </a:extLst>
          </p:cNvPr>
          <p:cNvSpPr/>
          <p:nvPr/>
        </p:nvSpPr>
        <p:spPr>
          <a:xfrm>
            <a:off x="252103" y="4870174"/>
            <a:ext cx="3464926" cy="14156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421E0E1C-25AB-4FF7-863B-39739C58AAEA}"/>
              </a:ext>
            </a:extLst>
          </p:cNvPr>
          <p:cNvSpPr/>
          <p:nvPr/>
        </p:nvSpPr>
        <p:spPr>
          <a:xfrm>
            <a:off x="4428474" y="4884401"/>
            <a:ext cx="3464926" cy="14156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A759EEE8-E63D-49DC-8628-FAE68B1D3B74}"/>
              </a:ext>
            </a:extLst>
          </p:cNvPr>
          <p:cNvSpPr/>
          <p:nvPr/>
        </p:nvSpPr>
        <p:spPr>
          <a:xfrm>
            <a:off x="8524047" y="4878341"/>
            <a:ext cx="3464926" cy="14156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2" name="接點: 弧形 111">
            <a:extLst>
              <a:ext uri="{FF2B5EF4-FFF2-40B4-BE49-F238E27FC236}">
                <a16:creationId xmlns:a16="http://schemas.microsoft.com/office/drawing/2014/main" id="{162D22ED-D6B7-42B3-9217-253C82D58CE7}"/>
              </a:ext>
            </a:extLst>
          </p:cNvPr>
          <p:cNvCxnSpPr>
            <a:cxnSpLocks/>
            <a:stCxn id="19" idx="2"/>
            <a:endCxn id="18" idx="2"/>
          </p:cNvCxnSpPr>
          <p:nvPr/>
        </p:nvCxnSpPr>
        <p:spPr>
          <a:xfrm rot="16200000" flipH="1">
            <a:off x="2524506" y="5560058"/>
            <a:ext cx="12700" cy="965621"/>
          </a:xfrm>
          <a:prstGeom prst="curved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矩形 113">
            <a:extLst>
              <a:ext uri="{FF2B5EF4-FFF2-40B4-BE49-F238E27FC236}">
                <a16:creationId xmlns:a16="http://schemas.microsoft.com/office/drawing/2014/main" id="{1A003579-171F-4F98-951F-FB03D7249238}"/>
              </a:ext>
            </a:extLst>
          </p:cNvPr>
          <p:cNvSpPr/>
          <p:nvPr/>
        </p:nvSpPr>
        <p:spPr>
          <a:xfrm>
            <a:off x="2041695" y="6287468"/>
            <a:ext cx="1003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training</a:t>
            </a:r>
            <a:endParaRPr lang="zh-TW" altLang="en-US" sz="1400" b="1" dirty="0">
              <a:solidFill>
                <a:schemeClr val="accent1">
                  <a:lumMod val="5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15" name="接點: 弧形 114">
            <a:extLst>
              <a:ext uri="{FF2B5EF4-FFF2-40B4-BE49-F238E27FC236}">
                <a16:creationId xmlns:a16="http://schemas.microsoft.com/office/drawing/2014/main" id="{F001C9A1-3839-411E-AA90-92DD720A8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6759047" y="5598155"/>
            <a:ext cx="12700" cy="965621"/>
          </a:xfrm>
          <a:prstGeom prst="curved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矩形 115">
            <a:extLst>
              <a:ext uri="{FF2B5EF4-FFF2-40B4-BE49-F238E27FC236}">
                <a16:creationId xmlns:a16="http://schemas.microsoft.com/office/drawing/2014/main" id="{65C8B0F9-A208-4BCB-A972-4C60422CD93A}"/>
              </a:ext>
            </a:extLst>
          </p:cNvPr>
          <p:cNvSpPr/>
          <p:nvPr/>
        </p:nvSpPr>
        <p:spPr>
          <a:xfrm>
            <a:off x="6276236" y="6325565"/>
            <a:ext cx="1003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training</a:t>
            </a:r>
            <a:endParaRPr lang="zh-TW" altLang="en-US" sz="1400" b="1" dirty="0">
              <a:solidFill>
                <a:schemeClr val="accent1">
                  <a:lumMod val="5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17" name="接點: 弧形 116">
            <a:extLst>
              <a:ext uri="{FF2B5EF4-FFF2-40B4-BE49-F238E27FC236}">
                <a16:creationId xmlns:a16="http://schemas.microsoft.com/office/drawing/2014/main" id="{E61DBBE6-6A90-40C0-9374-A025A1EAA433}"/>
              </a:ext>
            </a:extLst>
          </p:cNvPr>
          <p:cNvCxnSpPr>
            <a:cxnSpLocks/>
          </p:cNvCxnSpPr>
          <p:nvPr/>
        </p:nvCxnSpPr>
        <p:spPr>
          <a:xfrm rot="5400000">
            <a:off x="9757178" y="5627897"/>
            <a:ext cx="12700" cy="965621"/>
          </a:xfrm>
          <a:prstGeom prst="curved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矩形 117">
            <a:extLst>
              <a:ext uri="{FF2B5EF4-FFF2-40B4-BE49-F238E27FC236}">
                <a16:creationId xmlns:a16="http://schemas.microsoft.com/office/drawing/2014/main" id="{F525D4B3-D216-4B2A-9885-E8513A56D133}"/>
              </a:ext>
            </a:extLst>
          </p:cNvPr>
          <p:cNvSpPr/>
          <p:nvPr/>
        </p:nvSpPr>
        <p:spPr>
          <a:xfrm>
            <a:off x="9242781" y="6390030"/>
            <a:ext cx="1003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training</a:t>
            </a:r>
            <a:endParaRPr lang="zh-TW" altLang="en-US" sz="1400" b="1" dirty="0">
              <a:solidFill>
                <a:schemeClr val="accent1">
                  <a:lumMod val="5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9" name="內容版面配置區 2">
            <a:extLst>
              <a:ext uri="{FF2B5EF4-FFF2-40B4-BE49-F238E27FC236}">
                <a16:creationId xmlns:a16="http://schemas.microsoft.com/office/drawing/2014/main" id="{F9E6887C-FBA6-42F9-882D-7FF0090191E9}"/>
              </a:ext>
            </a:extLst>
          </p:cNvPr>
          <p:cNvSpPr txBox="1">
            <a:spLocks/>
          </p:cNvSpPr>
          <p:nvPr/>
        </p:nvSpPr>
        <p:spPr>
          <a:xfrm>
            <a:off x="4823175" y="940832"/>
            <a:ext cx="2419699" cy="519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Round robin</a:t>
            </a:r>
            <a:endParaRPr lang="zh-TW" altLang="en-US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5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7" grpId="1"/>
      <p:bldP spid="48" grpId="0"/>
      <p:bldP spid="48" grpId="1"/>
      <p:bldP spid="59" grpId="0"/>
      <p:bldP spid="60" grpId="0"/>
      <p:bldP spid="60" grpId="1"/>
      <p:bldP spid="61" grpId="0"/>
      <p:bldP spid="61" grpId="1"/>
      <p:bldP spid="97" grpId="0" animBg="1"/>
      <p:bldP spid="97" grpId="1" animBg="1"/>
      <p:bldP spid="102" grpId="0" animBg="1"/>
      <p:bldP spid="102" grpId="1" animBg="1"/>
      <p:bldP spid="103" grpId="0" animBg="1"/>
      <p:bldP spid="114" grpId="0"/>
      <p:bldP spid="114" grpId="1"/>
      <p:bldP spid="116" grpId="0"/>
      <p:bldP spid="116" grpId="1"/>
      <p:bldP spid="118" grpId="0"/>
      <p:bldP spid="1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D00A16-31B1-4B39-8F9F-52C7AB61A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6853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Exchange Protocol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584FE40-9770-47C7-B1FC-445FCC6E3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9580A-7D5E-4B69-9F1B-6E9BF8ACC237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12" name="圓角矩形 35">
            <a:extLst>
              <a:ext uri="{FF2B5EF4-FFF2-40B4-BE49-F238E27FC236}">
                <a16:creationId xmlns:a16="http://schemas.microsoft.com/office/drawing/2014/main" id="{E8836831-3FB2-470A-8221-5CCF0493A90F}"/>
              </a:ext>
            </a:extLst>
          </p:cNvPr>
          <p:cNvSpPr/>
          <p:nvPr/>
        </p:nvSpPr>
        <p:spPr>
          <a:xfrm>
            <a:off x="349821" y="4996528"/>
            <a:ext cx="3303329" cy="117270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7A1C7FFE-DADC-4A43-A8FB-34BF8AFAB0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655" y="5298917"/>
            <a:ext cx="509437" cy="46941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E460E6B-0055-4964-9FFB-2AA4124839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7" y="5120830"/>
            <a:ext cx="935793" cy="862276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469AD1FC-AECB-4B8A-8A80-9A2C02DB45B9}"/>
              </a:ext>
            </a:extLst>
          </p:cNvPr>
          <p:cNvGrpSpPr/>
          <p:nvPr/>
        </p:nvGrpSpPr>
        <p:grpSpPr>
          <a:xfrm>
            <a:off x="1815488" y="5299211"/>
            <a:ext cx="452413" cy="402816"/>
            <a:chOff x="8516517" y="2429207"/>
            <a:chExt cx="661068" cy="648562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0F9BBD36-16A9-4A34-B545-F6C291818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5265" y="2429207"/>
              <a:ext cx="592320" cy="592321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98BB2A09-21ED-414D-84BA-92BD80922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6517" y="2485449"/>
              <a:ext cx="592320" cy="592320"/>
            </a:xfrm>
            <a:prstGeom prst="rect">
              <a:avLst/>
            </a:prstGeom>
          </p:spPr>
        </p:pic>
      </p:grpSp>
      <p:sp>
        <p:nvSpPr>
          <p:cNvPr id="18" name="직사각형 32">
            <a:extLst>
              <a:ext uri="{FF2B5EF4-FFF2-40B4-BE49-F238E27FC236}">
                <a16:creationId xmlns:a16="http://schemas.microsoft.com/office/drawing/2014/main" id="{883899DD-5D58-4CC9-B9EA-68167D86EB69}"/>
              </a:ext>
            </a:extLst>
          </p:cNvPr>
          <p:cNvSpPr/>
          <p:nvPr/>
        </p:nvSpPr>
        <p:spPr>
          <a:xfrm>
            <a:off x="2529640" y="5726179"/>
            <a:ext cx="955353" cy="316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>
                <a:solidFill>
                  <a:schemeClr val="tx2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Local Model</a:t>
            </a:r>
          </a:p>
        </p:txBody>
      </p:sp>
      <p:sp>
        <p:nvSpPr>
          <p:cNvPr id="19" name="직사각형 32">
            <a:extLst>
              <a:ext uri="{FF2B5EF4-FFF2-40B4-BE49-F238E27FC236}">
                <a16:creationId xmlns:a16="http://schemas.microsoft.com/office/drawing/2014/main" id="{E77E3BE1-763C-4D1D-B944-A51CA6EDB954}"/>
              </a:ext>
            </a:extLst>
          </p:cNvPr>
          <p:cNvSpPr/>
          <p:nvPr/>
        </p:nvSpPr>
        <p:spPr>
          <a:xfrm>
            <a:off x="1564019" y="5781259"/>
            <a:ext cx="9553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2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Private Data</a:t>
            </a:r>
          </a:p>
        </p:txBody>
      </p:sp>
      <p:sp>
        <p:nvSpPr>
          <p:cNvPr id="20" name="圓角矩形 46">
            <a:extLst>
              <a:ext uri="{FF2B5EF4-FFF2-40B4-BE49-F238E27FC236}">
                <a16:creationId xmlns:a16="http://schemas.microsoft.com/office/drawing/2014/main" id="{84B41E90-48B2-43E6-9A0B-DFADF9F2A8B7}"/>
              </a:ext>
            </a:extLst>
          </p:cNvPr>
          <p:cNvSpPr/>
          <p:nvPr/>
        </p:nvSpPr>
        <p:spPr>
          <a:xfrm>
            <a:off x="8604846" y="4998021"/>
            <a:ext cx="3303329" cy="117270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圓角矩形 47">
            <a:extLst>
              <a:ext uri="{FF2B5EF4-FFF2-40B4-BE49-F238E27FC236}">
                <a16:creationId xmlns:a16="http://schemas.microsoft.com/office/drawing/2014/main" id="{CA266D48-7717-4211-9F81-DAA4CACCC7D4}"/>
              </a:ext>
            </a:extLst>
          </p:cNvPr>
          <p:cNvSpPr/>
          <p:nvPr/>
        </p:nvSpPr>
        <p:spPr>
          <a:xfrm>
            <a:off x="4516160" y="4991050"/>
            <a:ext cx="3303329" cy="117270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5428132A-1A1D-4866-AFAF-DA354A3FD1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127" y="5212287"/>
            <a:ext cx="509437" cy="469415"/>
          </a:xfrm>
          <a:prstGeom prst="rect">
            <a:avLst/>
          </a:prstGeom>
        </p:spPr>
      </p:pic>
      <p:sp>
        <p:nvSpPr>
          <p:cNvPr id="23" name="직사각형 32">
            <a:extLst>
              <a:ext uri="{FF2B5EF4-FFF2-40B4-BE49-F238E27FC236}">
                <a16:creationId xmlns:a16="http://schemas.microsoft.com/office/drawing/2014/main" id="{4741A2F8-8E45-4D3B-BEBF-2F564D2ADA75}"/>
              </a:ext>
            </a:extLst>
          </p:cNvPr>
          <p:cNvSpPr/>
          <p:nvPr/>
        </p:nvSpPr>
        <p:spPr>
          <a:xfrm>
            <a:off x="8789207" y="5746373"/>
            <a:ext cx="955353" cy="316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>
                <a:solidFill>
                  <a:schemeClr val="tx2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Local Model</a:t>
            </a:r>
          </a:p>
        </p:txBody>
      </p:sp>
      <p:sp>
        <p:nvSpPr>
          <p:cNvPr id="24" name="직사각형 32">
            <a:extLst>
              <a:ext uri="{FF2B5EF4-FFF2-40B4-BE49-F238E27FC236}">
                <a16:creationId xmlns:a16="http://schemas.microsoft.com/office/drawing/2014/main" id="{020F8138-FD09-4302-AD08-1AD69C22FB51}"/>
              </a:ext>
            </a:extLst>
          </p:cNvPr>
          <p:cNvSpPr/>
          <p:nvPr/>
        </p:nvSpPr>
        <p:spPr>
          <a:xfrm>
            <a:off x="9690842" y="5789076"/>
            <a:ext cx="9553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2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Private Data</a:t>
            </a: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92AEE73A-2A9E-4E00-A9E2-6347BF52624F}"/>
              </a:ext>
            </a:extLst>
          </p:cNvPr>
          <p:cNvGrpSpPr/>
          <p:nvPr/>
        </p:nvGrpSpPr>
        <p:grpSpPr>
          <a:xfrm>
            <a:off x="9905846" y="5169251"/>
            <a:ext cx="562316" cy="528210"/>
            <a:chOff x="9425305" y="3638801"/>
            <a:chExt cx="562316" cy="528210"/>
          </a:xfrm>
        </p:grpSpPr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22900EAA-42C3-4870-9D37-345BCF24B8FB}"/>
                </a:ext>
              </a:extLst>
            </p:cNvPr>
            <p:cNvGrpSpPr/>
            <p:nvPr/>
          </p:nvGrpSpPr>
          <p:grpSpPr>
            <a:xfrm>
              <a:off x="9474716" y="3638801"/>
              <a:ext cx="512905" cy="481930"/>
              <a:chOff x="8539112" y="2313693"/>
              <a:chExt cx="749459" cy="775940"/>
            </a:xfrm>
          </p:grpSpPr>
          <p:pic>
            <p:nvPicPr>
              <p:cNvPr id="28" name="圖片 27">
                <a:extLst>
                  <a:ext uri="{FF2B5EF4-FFF2-40B4-BE49-F238E27FC236}">
                    <a16:creationId xmlns:a16="http://schemas.microsoft.com/office/drawing/2014/main" id="{383E9769-4644-4144-85B5-1A815E9CF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96251" y="2313693"/>
                <a:ext cx="592320" cy="592321"/>
              </a:xfrm>
              <a:prstGeom prst="rect">
                <a:avLst/>
              </a:prstGeom>
            </p:spPr>
          </p:pic>
          <p:pic>
            <p:nvPicPr>
              <p:cNvPr id="29" name="圖片 28">
                <a:extLst>
                  <a:ext uri="{FF2B5EF4-FFF2-40B4-BE49-F238E27FC236}">
                    <a16:creationId xmlns:a16="http://schemas.microsoft.com/office/drawing/2014/main" id="{19946678-A630-4EB6-BE81-22616C4771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24053" y="2417146"/>
                <a:ext cx="592318" cy="592321"/>
              </a:xfrm>
              <a:prstGeom prst="rect">
                <a:avLst/>
              </a:prstGeom>
            </p:spPr>
          </p:pic>
          <p:pic>
            <p:nvPicPr>
              <p:cNvPr id="30" name="圖片 29">
                <a:extLst>
                  <a:ext uri="{FF2B5EF4-FFF2-40B4-BE49-F238E27FC236}">
                    <a16:creationId xmlns:a16="http://schemas.microsoft.com/office/drawing/2014/main" id="{D5BA7C44-1574-42DE-A058-F3301379AA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39112" y="2497313"/>
                <a:ext cx="592320" cy="592320"/>
              </a:xfrm>
              <a:prstGeom prst="rect">
                <a:avLst/>
              </a:prstGeom>
            </p:spPr>
          </p:pic>
        </p:grpSp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D332A1CA-2F5C-40A8-94B2-05B3C36D1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5305" y="3799126"/>
              <a:ext cx="405364" cy="367885"/>
            </a:xfrm>
            <a:prstGeom prst="rect">
              <a:avLst/>
            </a:prstGeom>
          </p:spPr>
        </p:pic>
      </p:grpSp>
      <p:pic>
        <p:nvPicPr>
          <p:cNvPr id="31" name="圖片 30">
            <a:extLst>
              <a:ext uri="{FF2B5EF4-FFF2-40B4-BE49-F238E27FC236}">
                <a16:creationId xmlns:a16="http://schemas.microsoft.com/office/drawing/2014/main" id="{AB3C31F3-CD81-464F-A102-F4580EAC42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033" y="5130386"/>
            <a:ext cx="908531" cy="908531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62BC1EA1-F33F-4866-88E3-EA472443D0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347" y="5284795"/>
            <a:ext cx="509437" cy="469415"/>
          </a:xfrm>
          <a:prstGeom prst="rect">
            <a:avLst/>
          </a:prstGeom>
        </p:spPr>
      </p:pic>
      <p:grpSp>
        <p:nvGrpSpPr>
          <p:cNvPr id="33" name="群組 32">
            <a:extLst>
              <a:ext uri="{FF2B5EF4-FFF2-40B4-BE49-F238E27FC236}">
                <a16:creationId xmlns:a16="http://schemas.microsoft.com/office/drawing/2014/main" id="{9392C602-E037-40FB-94A7-CE09E49DFD3C}"/>
              </a:ext>
            </a:extLst>
          </p:cNvPr>
          <p:cNvGrpSpPr/>
          <p:nvPr/>
        </p:nvGrpSpPr>
        <p:grpSpPr>
          <a:xfrm>
            <a:off x="6047855" y="5335885"/>
            <a:ext cx="492528" cy="440269"/>
            <a:chOff x="8457901" y="2429207"/>
            <a:chExt cx="719684" cy="708864"/>
          </a:xfrm>
        </p:grpSpPr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EDE0C65C-D6CD-4B00-B20F-F0B0B7FA8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5265" y="2429207"/>
              <a:ext cx="592320" cy="592321"/>
            </a:xfrm>
            <a:prstGeom prst="rect">
              <a:avLst/>
            </a:prstGeom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5AEE397E-B925-44BA-92E6-CC35C88D3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6517" y="2485449"/>
              <a:ext cx="592320" cy="592320"/>
            </a:xfrm>
            <a:prstGeom prst="rect">
              <a:avLst/>
            </a:prstGeom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4BC481E9-8401-4781-86C1-99C5B6FEB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7901" y="2545751"/>
              <a:ext cx="592320" cy="592320"/>
            </a:xfrm>
            <a:prstGeom prst="rect">
              <a:avLst/>
            </a:prstGeom>
          </p:spPr>
        </p:pic>
      </p:grpSp>
      <p:sp>
        <p:nvSpPr>
          <p:cNvPr id="37" name="직사각형 32">
            <a:extLst>
              <a:ext uri="{FF2B5EF4-FFF2-40B4-BE49-F238E27FC236}">
                <a16:creationId xmlns:a16="http://schemas.microsoft.com/office/drawing/2014/main" id="{D162DE6B-46DB-485C-A70C-A3932A1A1F8C}"/>
              </a:ext>
            </a:extLst>
          </p:cNvPr>
          <p:cNvSpPr/>
          <p:nvPr/>
        </p:nvSpPr>
        <p:spPr>
          <a:xfrm>
            <a:off x="6772427" y="5818881"/>
            <a:ext cx="955353" cy="316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>
                <a:solidFill>
                  <a:schemeClr val="tx2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Local Model</a:t>
            </a:r>
          </a:p>
        </p:txBody>
      </p:sp>
      <p:sp>
        <p:nvSpPr>
          <p:cNvPr id="38" name="직사각형 32">
            <a:extLst>
              <a:ext uri="{FF2B5EF4-FFF2-40B4-BE49-F238E27FC236}">
                <a16:creationId xmlns:a16="http://schemas.microsoft.com/office/drawing/2014/main" id="{6019B15C-AF95-405F-AD49-97455ACD830F}"/>
              </a:ext>
            </a:extLst>
          </p:cNvPr>
          <p:cNvSpPr/>
          <p:nvPr/>
        </p:nvSpPr>
        <p:spPr>
          <a:xfrm>
            <a:off x="5812976" y="5864094"/>
            <a:ext cx="9553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2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Private Data</a:t>
            </a: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07374778-3B45-48D4-B6D8-F000E3C3561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421" y="5198874"/>
            <a:ext cx="887634" cy="887634"/>
          </a:xfrm>
          <a:prstGeom prst="rect">
            <a:avLst/>
          </a:prstGeom>
        </p:spPr>
      </p:pic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EF6C01C4-FCC5-4901-881C-5F15EC82A586}"/>
              </a:ext>
            </a:extLst>
          </p:cNvPr>
          <p:cNvCxnSpPr>
            <a:cxnSpLocks/>
          </p:cNvCxnSpPr>
          <p:nvPr/>
        </p:nvCxnSpPr>
        <p:spPr>
          <a:xfrm>
            <a:off x="9092502" y="2912797"/>
            <a:ext cx="861179" cy="1840168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7C0CDC8D-120F-4589-9BBB-C40BCC2C286E}"/>
              </a:ext>
            </a:extLst>
          </p:cNvPr>
          <p:cNvCxnSpPr>
            <a:cxnSpLocks/>
          </p:cNvCxnSpPr>
          <p:nvPr/>
        </p:nvCxnSpPr>
        <p:spPr>
          <a:xfrm flipH="1" flipV="1">
            <a:off x="6575717" y="2977933"/>
            <a:ext cx="87802" cy="1780705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BA923111-6F1D-4D36-983F-B9A4EAF85A35}"/>
              </a:ext>
            </a:extLst>
          </p:cNvPr>
          <p:cNvCxnSpPr>
            <a:cxnSpLocks/>
          </p:cNvCxnSpPr>
          <p:nvPr/>
        </p:nvCxnSpPr>
        <p:spPr>
          <a:xfrm flipV="1">
            <a:off x="3096476" y="2983663"/>
            <a:ext cx="90321" cy="172650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04B1B432-1D0A-4C55-8D71-627BB6800188}"/>
              </a:ext>
            </a:extLst>
          </p:cNvPr>
          <p:cNvSpPr/>
          <p:nvPr/>
        </p:nvSpPr>
        <p:spPr>
          <a:xfrm>
            <a:off x="10459051" y="3610745"/>
            <a:ext cx="1003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gradients</a:t>
            </a:r>
            <a:endParaRPr lang="zh-TW" altLang="en-US" sz="1400" b="1" dirty="0">
              <a:solidFill>
                <a:schemeClr val="accent1">
                  <a:lumMod val="5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6556BF6B-4E2E-4530-988C-929351A0F31B}"/>
              </a:ext>
            </a:extLst>
          </p:cNvPr>
          <p:cNvSpPr/>
          <p:nvPr/>
        </p:nvSpPr>
        <p:spPr>
          <a:xfrm>
            <a:off x="3222506" y="3849324"/>
            <a:ext cx="1003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gradients</a:t>
            </a:r>
            <a:endParaRPr lang="zh-TW" altLang="en-US" sz="1400" b="1" dirty="0">
              <a:solidFill>
                <a:schemeClr val="accent1">
                  <a:lumMod val="5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59FAA3FA-4C45-4AB7-B48C-099077CC9429}"/>
              </a:ext>
            </a:extLst>
          </p:cNvPr>
          <p:cNvSpPr/>
          <p:nvPr/>
        </p:nvSpPr>
        <p:spPr>
          <a:xfrm>
            <a:off x="6751664" y="3725901"/>
            <a:ext cx="10870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gradients</a:t>
            </a:r>
            <a:endParaRPr lang="zh-TW" altLang="en-US" sz="1400" b="1" dirty="0">
              <a:solidFill>
                <a:schemeClr val="accent1">
                  <a:lumMod val="5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23A48CC0-330F-4943-84DE-9018016E615B}"/>
              </a:ext>
            </a:extLst>
          </p:cNvPr>
          <p:cNvCxnSpPr>
            <a:cxnSpLocks/>
          </p:cNvCxnSpPr>
          <p:nvPr/>
        </p:nvCxnSpPr>
        <p:spPr>
          <a:xfrm>
            <a:off x="6005337" y="3002027"/>
            <a:ext cx="54101" cy="1825044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F0803145-B492-4B82-863B-312D3A163088}"/>
              </a:ext>
            </a:extLst>
          </p:cNvPr>
          <p:cNvCxnSpPr>
            <a:cxnSpLocks/>
          </p:cNvCxnSpPr>
          <p:nvPr/>
        </p:nvCxnSpPr>
        <p:spPr>
          <a:xfrm flipH="1" flipV="1">
            <a:off x="9817511" y="2862397"/>
            <a:ext cx="920089" cy="1833085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BAFF510B-4803-40E9-A70B-645FE6944639}"/>
              </a:ext>
            </a:extLst>
          </p:cNvPr>
          <p:cNvCxnSpPr>
            <a:cxnSpLocks/>
          </p:cNvCxnSpPr>
          <p:nvPr/>
        </p:nvCxnSpPr>
        <p:spPr>
          <a:xfrm flipH="1">
            <a:off x="2519286" y="2978261"/>
            <a:ext cx="142241" cy="1759607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FE4CA97A-81BE-4916-B421-36145430444B}"/>
              </a:ext>
            </a:extLst>
          </p:cNvPr>
          <p:cNvSpPr/>
          <p:nvPr/>
        </p:nvSpPr>
        <p:spPr>
          <a:xfrm>
            <a:off x="8294264" y="3739905"/>
            <a:ext cx="1124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parameter</a:t>
            </a:r>
            <a:endParaRPr lang="zh-TW" altLang="en-US" sz="1400" b="1" dirty="0">
              <a:solidFill>
                <a:schemeClr val="accent1">
                  <a:lumMod val="5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AB1DD079-FCDF-4593-8A15-2CE03412E7FA}"/>
              </a:ext>
            </a:extLst>
          </p:cNvPr>
          <p:cNvSpPr/>
          <p:nvPr/>
        </p:nvSpPr>
        <p:spPr>
          <a:xfrm>
            <a:off x="4845595" y="3758237"/>
            <a:ext cx="1124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parameter</a:t>
            </a:r>
            <a:endParaRPr lang="zh-TW" altLang="en-US" sz="1400" b="1" dirty="0">
              <a:solidFill>
                <a:schemeClr val="accent1">
                  <a:lumMod val="5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7C138B60-6D2D-4615-813D-926259BDFE2C}"/>
              </a:ext>
            </a:extLst>
          </p:cNvPr>
          <p:cNvSpPr/>
          <p:nvPr/>
        </p:nvSpPr>
        <p:spPr>
          <a:xfrm>
            <a:off x="1370234" y="3790302"/>
            <a:ext cx="1124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parameter</a:t>
            </a:r>
            <a:endParaRPr lang="zh-TW" altLang="en-US" sz="1400" b="1" dirty="0">
              <a:solidFill>
                <a:schemeClr val="accent1">
                  <a:lumMod val="5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2" name="圓角矩形 1">
            <a:extLst>
              <a:ext uri="{FF2B5EF4-FFF2-40B4-BE49-F238E27FC236}">
                <a16:creationId xmlns:a16="http://schemas.microsoft.com/office/drawing/2014/main" id="{9FE2B5B8-C3B3-4175-AF35-55B25BF1B9B7}"/>
              </a:ext>
            </a:extLst>
          </p:cNvPr>
          <p:cNvSpPr/>
          <p:nvPr/>
        </p:nvSpPr>
        <p:spPr>
          <a:xfrm>
            <a:off x="2357180" y="1386037"/>
            <a:ext cx="7465603" cy="1453408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圓角矩形 24">
            <a:extLst>
              <a:ext uri="{FF2B5EF4-FFF2-40B4-BE49-F238E27FC236}">
                <a16:creationId xmlns:a16="http://schemas.microsoft.com/office/drawing/2014/main" id="{B0128640-8D0C-467E-9EC3-E479D992CCE5}"/>
              </a:ext>
            </a:extLst>
          </p:cNvPr>
          <p:cNvSpPr/>
          <p:nvPr/>
        </p:nvSpPr>
        <p:spPr>
          <a:xfrm>
            <a:off x="2519286" y="1547940"/>
            <a:ext cx="7039082" cy="7879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圓角矩形 58">
            <a:extLst>
              <a:ext uri="{FF2B5EF4-FFF2-40B4-BE49-F238E27FC236}">
                <a16:creationId xmlns:a16="http://schemas.microsoft.com/office/drawing/2014/main" id="{85DD3F11-4A5E-4F4F-97EF-5AC9AB1EDCCA}"/>
              </a:ext>
            </a:extLst>
          </p:cNvPr>
          <p:cNvSpPr/>
          <p:nvPr/>
        </p:nvSpPr>
        <p:spPr>
          <a:xfrm>
            <a:off x="2654181" y="1667347"/>
            <a:ext cx="2172560" cy="53038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1185498E-A47B-44B0-9E9F-DBEFFB0FA188}"/>
              </a:ext>
            </a:extLst>
          </p:cNvPr>
          <p:cNvSpPr/>
          <p:nvPr/>
        </p:nvSpPr>
        <p:spPr>
          <a:xfrm>
            <a:off x="4835367" y="2297114"/>
            <a:ext cx="16560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b="1" dirty="0">
                <a:solidFill>
                  <a:schemeClr val="bg2">
                    <a:lumMod val="75000"/>
                  </a:schemeClr>
                </a:solidFill>
              </a:rPr>
              <a:t>global parameter</a:t>
            </a:r>
            <a:endParaRPr lang="zh-TW" altLang="en-US" sz="1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6" name="圓角矩形 120">
            <a:extLst>
              <a:ext uri="{FF2B5EF4-FFF2-40B4-BE49-F238E27FC236}">
                <a16:creationId xmlns:a16="http://schemas.microsoft.com/office/drawing/2014/main" id="{58A56246-8332-4051-93CF-0B878012404B}"/>
              </a:ext>
            </a:extLst>
          </p:cNvPr>
          <p:cNvSpPr/>
          <p:nvPr/>
        </p:nvSpPr>
        <p:spPr>
          <a:xfrm>
            <a:off x="6766485" y="1642178"/>
            <a:ext cx="952779" cy="562184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圓角矩形 121">
            <a:extLst>
              <a:ext uri="{FF2B5EF4-FFF2-40B4-BE49-F238E27FC236}">
                <a16:creationId xmlns:a16="http://schemas.microsoft.com/office/drawing/2014/main" id="{752407BD-735D-494B-AB40-04B7FE365FB2}"/>
              </a:ext>
            </a:extLst>
          </p:cNvPr>
          <p:cNvSpPr/>
          <p:nvPr/>
        </p:nvSpPr>
        <p:spPr>
          <a:xfrm>
            <a:off x="7899874" y="1657985"/>
            <a:ext cx="1529461" cy="53038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3D876476-7E69-4B74-86B3-D7FF9E9C3022}"/>
              </a:ext>
            </a:extLst>
          </p:cNvPr>
          <p:cNvSpPr/>
          <p:nvPr/>
        </p:nvSpPr>
        <p:spPr>
          <a:xfrm>
            <a:off x="252103" y="4870174"/>
            <a:ext cx="3464926" cy="14156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421E0E1C-25AB-4FF7-863B-39739C58AAEA}"/>
              </a:ext>
            </a:extLst>
          </p:cNvPr>
          <p:cNvSpPr/>
          <p:nvPr/>
        </p:nvSpPr>
        <p:spPr>
          <a:xfrm>
            <a:off x="4428474" y="4884401"/>
            <a:ext cx="3464926" cy="14156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A759EEE8-E63D-49DC-8628-FAE68B1D3B74}"/>
              </a:ext>
            </a:extLst>
          </p:cNvPr>
          <p:cNvSpPr/>
          <p:nvPr/>
        </p:nvSpPr>
        <p:spPr>
          <a:xfrm>
            <a:off x="8524047" y="4878341"/>
            <a:ext cx="3464926" cy="14156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2" name="接點: 弧形 111">
            <a:extLst>
              <a:ext uri="{FF2B5EF4-FFF2-40B4-BE49-F238E27FC236}">
                <a16:creationId xmlns:a16="http://schemas.microsoft.com/office/drawing/2014/main" id="{162D22ED-D6B7-42B3-9217-253C82D58CE7}"/>
              </a:ext>
            </a:extLst>
          </p:cNvPr>
          <p:cNvCxnSpPr>
            <a:cxnSpLocks/>
            <a:stCxn id="19" idx="2"/>
            <a:endCxn id="18" idx="2"/>
          </p:cNvCxnSpPr>
          <p:nvPr/>
        </p:nvCxnSpPr>
        <p:spPr>
          <a:xfrm rot="16200000" flipH="1">
            <a:off x="2524506" y="5560058"/>
            <a:ext cx="12700" cy="965621"/>
          </a:xfrm>
          <a:prstGeom prst="curved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矩形 113">
            <a:extLst>
              <a:ext uri="{FF2B5EF4-FFF2-40B4-BE49-F238E27FC236}">
                <a16:creationId xmlns:a16="http://schemas.microsoft.com/office/drawing/2014/main" id="{1A003579-171F-4F98-951F-FB03D7249238}"/>
              </a:ext>
            </a:extLst>
          </p:cNvPr>
          <p:cNvSpPr/>
          <p:nvPr/>
        </p:nvSpPr>
        <p:spPr>
          <a:xfrm>
            <a:off x="2041695" y="6287468"/>
            <a:ext cx="1003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training</a:t>
            </a:r>
            <a:endParaRPr lang="zh-TW" altLang="en-US" sz="1400" b="1" dirty="0">
              <a:solidFill>
                <a:schemeClr val="accent1">
                  <a:lumMod val="5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15" name="接點: 弧形 114">
            <a:extLst>
              <a:ext uri="{FF2B5EF4-FFF2-40B4-BE49-F238E27FC236}">
                <a16:creationId xmlns:a16="http://schemas.microsoft.com/office/drawing/2014/main" id="{F001C9A1-3839-411E-AA90-92DD720A8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6759047" y="5598155"/>
            <a:ext cx="12700" cy="965621"/>
          </a:xfrm>
          <a:prstGeom prst="curved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矩形 115">
            <a:extLst>
              <a:ext uri="{FF2B5EF4-FFF2-40B4-BE49-F238E27FC236}">
                <a16:creationId xmlns:a16="http://schemas.microsoft.com/office/drawing/2014/main" id="{65C8B0F9-A208-4BCB-A972-4C60422CD93A}"/>
              </a:ext>
            </a:extLst>
          </p:cNvPr>
          <p:cNvSpPr/>
          <p:nvPr/>
        </p:nvSpPr>
        <p:spPr>
          <a:xfrm>
            <a:off x="6276236" y="6325565"/>
            <a:ext cx="1003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training</a:t>
            </a:r>
            <a:endParaRPr lang="zh-TW" altLang="en-US" sz="1400" b="1" dirty="0">
              <a:solidFill>
                <a:schemeClr val="accent1">
                  <a:lumMod val="5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17" name="接點: 弧形 116">
            <a:extLst>
              <a:ext uri="{FF2B5EF4-FFF2-40B4-BE49-F238E27FC236}">
                <a16:creationId xmlns:a16="http://schemas.microsoft.com/office/drawing/2014/main" id="{E61DBBE6-6A90-40C0-9374-A025A1EAA433}"/>
              </a:ext>
            </a:extLst>
          </p:cNvPr>
          <p:cNvCxnSpPr>
            <a:cxnSpLocks/>
          </p:cNvCxnSpPr>
          <p:nvPr/>
        </p:nvCxnSpPr>
        <p:spPr>
          <a:xfrm rot="5400000">
            <a:off x="9757178" y="5627897"/>
            <a:ext cx="12700" cy="965621"/>
          </a:xfrm>
          <a:prstGeom prst="curved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矩形 117">
            <a:extLst>
              <a:ext uri="{FF2B5EF4-FFF2-40B4-BE49-F238E27FC236}">
                <a16:creationId xmlns:a16="http://schemas.microsoft.com/office/drawing/2014/main" id="{F525D4B3-D216-4B2A-9885-E8513A56D133}"/>
              </a:ext>
            </a:extLst>
          </p:cNvPr>
          <p:cNvSpPr/>
          <p:nvPr/>
        </p:nvSpPr>
        <p:spPr>
          <a:xfrm>
            <a:off x="9242781" y="6390030"/>
            <a:ext cx="1003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training</a:t>
            </a:r>
            <a:endParaRPr lang="zh-TW" altLang="en-US" sz="1400" b="1" dirty="0">
              <a:solidFill>
                <a:schemeClr val="accent1">
                  <a:lumMod val="5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9" name="內容版面配置區 2">
            <a:extLst>
              <a:ext uri="{FF2B5EF4-FFF2-40B4-BE49-F238E27FC236}">
                <a16:creationId xmlns:a16="http://schemas.microsoft.com/office/drawing/2014/main" id="{F9E6887C-FBA6-42F9-882D-7FF0090191E9}"/>
              </a:ext>
            </a:extLst>
          </p:cNvPr>
          <p:cNvSpPr txBox="1">
            <a:spLocks/>
          </p:cNvSpPr>
          <p:nvPr/>
        </p:nvSpPr>
        <p:spPr>
          <a:xfrm>
            <a:off x="4823175" y="940832"/>
            <a:ext cx="2786665" cy="519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order</a:t>
            </a:r>
            <a:endParaRPr lang="zh-TW" altLang="en-US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98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6" grpId="1"/>
      <p:bldP spid="47" grpId="0"/>
      <p:bldP spid="47" grpId="1"/>
      <p:bldP spid="48" grpId="0"/>
      <p:bldP spid="48" grpId="1"/>
      <p:bldP spid="59" grpId="0"/>
      <p:bldP spid="59" grpId="1"/>
      <p:bldP spid="60" grpId="0"/>
      <p:bldP spid="60" grpId="1"/>
      <p:bldP spid="61" grpId="0"/>
      <p:bldP spid="61" grpId="1"/>
      <p:bldP spid="97" grpId="0" animBg="1"/>
      <p:bldP spid="97" grpId="1" animBg="1"/>
      <p:bldP spid="102" grpId="0" animBg="1"/>
      <p:bldP spid="102" grpId="1" animBg="1"/>
      <p:bldP spid="103" grpId="0" animBg="1"/>
      <p:bldP spid="103" grpId="1" animBg="1"/>
      <p:bldP spid="114" grpId="0"/>
      <p:bldP spid="114" grpId="1"/>
      <p:bldP spid="116" grpId="0"/>
      <p:bldP spid="116" grpId="1"/>
      <p:bldP spid="118" grpId="0"/>
      <p:bldP spid="118" grpId="1"/>
      <p:bldP spid="1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D00A16-31B1-4B39-8F9F-52C7AB61A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192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Exchange Protocol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3D7B4B2-65A6-4309-BBE5-B03224527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9580A-7D5E-4B69-9F1B-6E9BF8ACC237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12" name="圓角矩形 35">
            <a:extLst>
              <a:ext uri="{FF2B5EF4-FFF2-40B4-BE49-F238E27FC236}">
                <a16:creationId xmlns:a16="http://schemas.microsoft.com/office/drawing/2014/main" id="{E8836831-3FB2-470A-8221-5CCF0493A90F}"/>
              </a:ext>
            </a:extLst>
          </p:cNvPr>
          <p:cNvSpPr/>
          <p:nvPr/>
        </p:nvSpPr>
        <p:spPr>
          <a:xfrm>
            <a:off x="349821" y="4996528"/>
            <a:ext cx="3303329" cy="117270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7A1C7FFE-DADC-4A43-A8FB-34BF8AFAB0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655" y="5298917"/>
            <a:ext cx="509437" cy="46941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E460E6B-0055-4964-9FFB-2AA4124839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7" y="5120830"/>
            <a:ext cx="935793" cy="862276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469AD1FC-AECB-4B8A-8A80-9A2C02DB45B9}"/>
              </a:ext>
            </a:extLst>
          </p:cNvPr>
          <p:cNvGrpSpPr/>
          <p:nvPr/>
        </p:nvGrpSpPr>
        <p:grpSpPr>
          <a:xfrm>
            <a:off x="1815488" y="5299211"/>
            <a:ext cx="452413" cy="402816"/>
            <a:chOff x="8516517" y="2429207"/>
            <a:chExt cx="661068" cy="648562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0F9BBD36-16A9-4A34-B545-F6C291818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5265" y="2429207"/>
              <a:ext cx="592320" cy="592321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98BB2A09-21ED-414D-84BA-92BD80922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6517" y="2485449"/>
              <a:ext cx="592320" cy="592320"/>
            </a:xfrm>
            <a:prstGeom prst="rect">
              <a:avLst/>
            </a:prstGeom>
          </p:spPr>
        </p:pic>
      </p:grpSp>
      <p:sp>
        <p:nvSpPr>
          <p:cNvPr id="18" name="직사각형 32">
            <a:extLst>
              <a:ext uri="{FF2B5EF4-FFF2-40B4-BE49-F238E27FC236}">
                <a16:creationId xmlns:a16="http://schemas.microsoft.com/office/drawing/2014/main" id="{883899DD-5D58-4CC9-B9EA-68167D86EB69}"/>
              </a:ext>
            </a:extLst>
          </p:cNvPr>
          <p:cNvSpPr/>
          <p:nvPr/>
        </p:nvSpPr>
        <p:spPr>
          <a:xfrm>
            <a:off x="2529640" y="5726179"/>
            <a:ext cx="955353" cy="316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>
                <a:solidFill>
                  <a:schemeClr val="tx2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Local Model</a:t>
            </a:r>
          </a:p>
        </p:txBody>
      </p:sp>
      <p:sp>
        <p:nvSpPr>
          <p:cNvPr id="19" name="직사각형 32">
            <a:extLst>
              <a:ext uri="{FF2B5EF4-FFF2-40B4-BE49-F238E27FC236}">
                <a16:creationId xmlns:a16="http://schemas.microsoft.com/office/drawing/2014/main" id="{E77E3BE1-763C-4D1D-B944-A51CA6EDB954}"/>
              </a:ext>
            </a:extLst>
          </p:cNvPr>
          <p:cNvSpPr/>
          <p:nvPr/>
        </p:nvSpPr>
        <p:spPr>
          <a:xfrm>
            <a:off x="1564019" y="5781259"/>
            <a:ext cx="9553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2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Private Data</a:t>
            </a:r>
          </a:p>
        </p:txBody>
      </p:sp>
      <p:sp>
        <p:nvSpPr>
          <p:cNvPr id="20" name="圓角矩形 46">
            <a:extLst>
              <a:ext uri="{FF2B5EF4-FFF2-40B4-BE49-F238E27FC236}">
                <a16:creationId xmlns:a16="http://schemas.microsoft.com/office/drawing/2014/main" id="{84B41E90-48B2-43E6-9A0B-DFADF9F2A8B7}"/>
              </a:ext>
            </a:extLst>
          </p:cNvPr>
          <p:cNvSpPr/>
          <p:nvPr/>
        </p:nvSpPr>
        <p:spPr>
          <a:xfrm>
            <a:off x="8604846" y="4998021"/>
            <a:ext cx="3303329" cy="117270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圓角矩形 47">
            <a:extLst>
              <a:ext uri="{FF2B5EF4-FFF2-40B4-BE49-F238E27FC236}">
                <a16:creationId xmlns:a16="http://schemas.microsoft.com/office/drawing/2014/main" id="{CA266D48-7717-4211-9F81-DAA4CACCC7D4}"/>
              </a:ext>
            </a:extLst>
          </p:cNvPr>
          <p:cNvSpPr/>
          <p:nvPr/>
        </p:nvSpPr>
        <p:spPr>
          <a:xfrm>
            <a:off x="4516160" y="4991050"/>
            <a:ext cx="3303329" cy="117270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5428132A-1A1D-4866-AFAF-DA354A3FD1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127" y="5212287"/>
            <a:ext cx="509437" cy="469415"/>
          </a:xfrm>
          <a:prstGeom prst="rect">
            <a:avLst/>
          </a:prstGeom>
        </p:spPr>
      </p:pic>
      <p:sp>
        <p:nvSpPr>
          <p:cNvPr id="23" name="직사각형 32">
            <a:extLst>
              <a:ext uri="{FF2B5EF4-FFF2-40B4-BE49-F238E27FC236}">
                <a16:creationId xmlns:a16="http://schemas.microsoft.com/office/drawing/2014/main" id="{4741A2F8-8E45-4D3B-BEBF-2F564D2ADA75}"/>
              </a:ext>
            </a:extLst>
          </p:cNvPr>
          <p:cNvSpPr/>
          <p:nvPr/>
        </p:nvSpPr>
        <p:spPr>
          <a:xfrm>
            <a:off x="8789207" y="5746373"/>
            <a:ext cx="955353" cy="316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>
                <a:solidFill>
                  <a:schemeClr val="tx2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Local Model</a:t>
            </a:r>
          </a:p>
        </p:txBody>
      </p:sp>
      <p:sp>
        <p:nvSpPr>
          <p:cNvPr id="24" name="직사각형 32">
            <a:extLst>
              <a:ext uri="{FF2B5EF4-FFF2-40B4-BE49-F238E27FC236}">
                <a16:creationId xmlns:a16="http://schemas.microsoft.com/office/drawing/2014/main" id="{020F8138-FD09-4302-AD08-1AD69C22FB51}"/>
              </a:ext>
            </a:extLst>
          </p:cNvPr>
          <p:cNvSpPr/>
          <p:nvPr/>
        </p:nvSpPr>
        <p:spPr>
          <a:xfrm>
            <a:off x="9690842" y="5789076"/>
            <a:ext cx="9553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2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Private Data</a:t>
            </a: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92AEE73A-2A9E-4E00-A9E2-6347BF52624F}"/>
              </a:ext>
            </a:extLst>
          </p:cNvPr>
          <p:cNvGrpSpPr/>
          <p:nvPr/>
        </p:nvGrpSpPr>
        <p:grpSpPr>
          <a:xfrm>
            <a:off x="9905846" y="5169251"/>
            <a:ext cx="562316" cy="528210"/>
            <a:chOff x="9425305" y="3638801"/>
            <a:chExt cx="562316" cy="528210"/>
          </a:xfrm>
        </p:grpSpPr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22900EAA-42C3-4870-9D37-345BCF24B8FB}"/>
                </a:ext>
              </a:extLst>
            </p:cNvPr>
            <p:cNvGrpSpPr/>
            <p:nvPr/>
          </p:nvGrpSpPr>
          <p:grpSpPr>
            <a:xfrm>
              <a:off x="9474716" y="3638801"/>
              <a:ext cx="512905" cy="481930"/>
              <a:chOff x="8539112" y="2313693"/>
              <a:chExt cx="749459" cy="775940"/>
            </a:xfrm>
          </p:grpSpPr>
          <p:pic>
            <p:nvPicPr>
              <p:cNvPr id="28" name="圖片 27">
                <a:extLst>
                  <a:ext uri="{FF2B5EF4-FFF2-40B4-BE49-F238E27FC236}">
                    <a16:creationId xmlns:a16="http://schemas.microsoft.com/office/drawing/2014/main" id="{383E9769-4644-4144-85B5-1A815E9CF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96251" y="2313693"/>
                <a:ext cx="592320" cy="592321"/>
              </a:xfrm>
              <a:prstGeom prst="rect">
                <a:avLst/>
              </a:prstGeom>
            </p:spPr>
          </p:pic>
          <p:pic>
            <p:nvPicPr>
              <p:cNvPr id="29" name="圖片 28">
                <a:extLst>
                  <a:ext uri="{FF2B5EF4-FFF2-40B4-BE49-F238E27FC236}">
                    <a16:creationId xmlns:a16="http://schemas.microsoft.com/office/drawing/2014/main" id="{19946678-A630-4EB6-BE81-22616C4771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24053" y="2417146"/>
                <a:ext cx="592318" cy="592321"/>
              </a:xfrm>
              <a:prstGeom prst="rect">
                <a:avLst/>
              </a:prstGeom>
            </p:spPr>
          </p:pic>
          <p:pic>
            <p:nvPicPr>
              <p:cNvPr id="30" name="圖片 29">
                <a:extLst>
                  <a:ext uri="{FF2B5EF4-FFF2-40B4-BE49-F238E27FC236}">
                    <a16:creationId xmlns:a16="http://schemas.microsoft.com/office/drawing/2014/main" id="{D5BA7C44-1574-42DE-A058-F3301379AA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39112" y="2497313"/>
                <a:ext cx="592320" cy="592320"/>
              </a:xfrm>
              <a:prstGeom prst="rect">
                <a:avLst/>
              </a:prstGeom>
            </p:spPr>
          </p:pic>
        </p:grpSp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D332A1CA-2F5C-40A8-94B2-05B3C36D1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5305" y="3799126"/>
              <a:ext cx="405364" cy="367885"/>
            </a:xfrm>
            <a:prstGeom prst="rect">
              <a:avLst/>
            </a:prstGeom>
          </p:spPr>
        </p:pic>
      </p:grpSp>
      <p:pic>
        <p:nvPicPr>
          <p:cNvPr id="31" name="圖片 30">
            <a:extLst>
              <a:ext uri="{FF2B5EF4-FFF2-40B4-BE49-F238E27FC236}">
                <a16:creationId xmlns:a16="http://schemas.microsoft.com/office/drawing/2014/main" id="{AB3C31F3-CD81-464F-A102-F4580EAC42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033" y="5130386"/>
            <a:ext cx="908531" cy="908531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62BC1EA1-F33F-4866-88E3-EA472443D0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347" y="5284795"/>
            <a:ext cx="509437" cy="469415"/>
          </a:xfrm>
          <a:prstGeom prst="rect">
            <a:avLst/>
          </a:prstGeom>
        </p:spPr>
      </p:pic>
      <p:grpSp>
        <p:nvGrpSpPr>
          <p:cNvPr id="33" name="群組 32">
            <a:extLst>
              <a:ext uri="{FF2B5EF4-FFF2-40B4-BE49-F238E27FC236}">
                <a16:creationId xmlns:a16="http://schemas.microsoft.com/office/drawing/2014/main" id="{9392C602-E037-40FB-94A7-CE09E49DFD3C}"/>
              </a:ext>
            </a:extLst>
          </p:cNvPr>
          <p:cNvGrpSpPr/>
          <p:nvPr/>
        </p:nvGrpSpPr>
        <p:grpSpPr>
          <a:xfrm>
            <a:off x="6047855" y="5335885"/>
            <a:ext cx="492528" cy="440269"/>
            <a:chOff x="8457901" y="2429207"/>
            <a:chExt cx="719684" cy="708864"/>
          </a:xfrm>
        </p:grpSpPr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EDE0C65C-D6CD-4B00-B20F-F0B0B7FA8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5265" y="2429207"/>
              <a:ext cx="592320" cy="592321"/>
            </a:xfrm>
            <a:prstGeom prst="rect">
              <a:avLst/>
            </a:prstGeom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5AEE397E-B925-44BA-92E6-CC35C88D3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6517" y="2485449"/>
              <a:ext cx="592320" cy="592320"/>
            </a:xfrm>
            <a:prstGeom prst="rect">
              <a:avLst/>
            </a:prstGeom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4BC481E9-8401-4781-86C1-99C5B6FEB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7901" y="2545751"/>
              <a:ext cx="592320" cy="592320"/>
            </a:xfrm>
            <a:prstGeom prst="rect">
              <a:avLst/>
            </a:prstGeom>
          </p:spPr>
        </p:pic>
      </p:grpSp>
      <p:sp>
        <p:nvSpPr>
          <p:cNvPr id="37" name="직사각형 32">
            <a:extLst>
              <a:ext uri="{FF2B5EF4-FFF2-40B4-BE49-F238E27FC236}">
                <a16:creationId xmlns:a16="http://schemas.microsoft.com/office/drawing/2014/main" id="{D162DE6B-46DB-485C-A70C-A3932A1A1F8C}"/>
              </a:ext>
            </a:extLst>
          </p:cNvPr>
          <p:cNvSpPr/>
          <p:nvPr/>
        </p:nvSpPr>
        <p:spPr>
          <a:xfrm>
            <a:off x="6772427" y="5818881"/>
            <a:ext cx="955353" cy="316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>
                <a:solidFill>
                  <a:schemeClr val="tx2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Local Model</a:t>
            </a:r>
          </a:p>
        </p:txBody>
      </p:sp>
      <p:sp>
        <p:nvSpPr>
          <p:cNvPr id="38" name="직사각형 32">
            <a:extLst>
              <a:ext uri="{FF2B5EF4-FFF2-40B4-BE49-F238E27FC236}">
                <a16:creationId xmlns:a16="http://schemas.microsoft.com/office/drawing/2014/main" id="{6019B15C-AF95-405F-AD49-97455ACD830F}"/>
              </a:ext>
            </a:extLst>
          </p:cNvPr>
          <p:cNvSpPr/>
          <p:nvPr/>
        </p:nvSpPr>
        <p:spPr>
          <a:xfrm>
            <a:off x="5812976" y="5864094"/>
            <a:ext cx="9553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2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Private Data</a:t>
            </a: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07374778-3B45-48D4-B6D8-F000E3C3561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421" y="5198874"/>
            <a:ext cx="887634" cy="887634"/>
          </a:xfrm>
          <a:prstGeom prst="rect">
            <a:avLst/>
          </a:prstGeom>
        </p:spPr>
      </p:pic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EF6C01C4-FCC5-4901-881C-5F15EC82A586}"/>
              </a:ext>
            </a:extLst>
          </p:cNvPr>
          <p:cNvCxnSpPr>
            <a:cxnSpLocks/>
          </p:cNvCxnSpPr>
          <p:nvPr/>
        </p:nvCxnSpPr>
        <p:spPr>
          <a:xfrm>
            <a:off x="9092502" y="2912797"/>
            <a:ext cx="861179" cy="1840168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7C0CDC8D-120F-4589-9BBB-C40BCC2C286E}"/>
              </a:ext>
            </a:extLst>
          </p:cNvPr>
          <p:cNvCxnSpPr>
            <a:cxnSpLocks/>
          </p:cNvCxnSpPr>
          <p:nvPr/>
        </p:nvCxnSpPr>
        <p:spPr>
          <a:xfrm flipH="1" flipV="1">
            <a:off x="6575717" y="2977933"/>
            <a:ext cx="87802" cy="1780705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BA923111-6F1D-4D36-983F-B9A4EAF85A35}"/>
              </a:ext>
            </a:extLst>
          </p:cNvPr>
          <p:cNvCxnSpPr>
            <a:cxnSpLocks/>
          </p:cNvCxnSpPr>
          <p:nvPr/>
        </p:nvCxnSpPr>
        <p:spPr>
          <a:xfrm flipV="1">
            <a:off x="3096476" y="2983663"/>
            <a:ext cx="90321" cy="172650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04B1B432-1D0A-4C55-8D71-627BB6800188}"/>
              </a:ext>
            </a:extLst>
          </p:cNvPr>
          <p:cNvSpPr/>
          <p:nvPr/>
        </p:nvSpPr>
        <p:spPr>
          <a:xfrm>
            <a:off x="10459051" y="3610745"/>
            <a:ext cx="1003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gradients</a:t>
            </a:r>
            <a:endParaRPr lang="zh-TW" altLang="en-US" sz="1400" b="1" dirty="0">
              <a:solidFill>
                <a:schemeClr val="accent1">
                  <a:lumMod val="5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6556BF6B-4E2E-4530-988C-929351A0F31B}"/>
              </a:ext>
            </a:extLst>
          </p:cNvPr>
          <p:cNvSpPr/>
          <p:nvPr/>
        </p:nvSpPr>
        <p:spPr>
          <a:xfrm>
            <a:off x="3222506" y="3849324"/>
            <a:ext cx="1003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gradients</a:t>
            </a:r>
            <a:endParaRPr lang="zh-TW" altLang="en-US" sz="1400" b="1" dirty="0">
              <a:solidFill>
                <a:schemeClr val="accent1">
                  <a:lumMod val="5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59FAA3FA-4C45-4AB7-B48C-099077CC9429}"/>
              </a:ext>
            </a:extLst>
          </p:cNvPr>
          <p:cNvSpPr/>
          <p:nvPr/>
        </p:nvSpPr>
        <p:spPr>
          <a:xfrm>
            <a:off x="6751664" y="3725901"/>
            <a:ext cx="10870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gradients</a:t>
            </a:r>
            <a:endParaRPr lang="zh-TW" altLang="en-US" sz="1400" b="1" dirty="0">
              <a:solidFill>
                <a:schemeClr val="accent1">
                  <a:lumMod val="5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23A48CC0-330F-4943-84DE-9018016E615B}"/>
              </a:ext>
            </a:extLst>
          </p:cNvPr>
          <p:cNvCxnSpPr>
            <a:cxnSpLocks/>
          </p:cNvCxnSpPr>
          <p:nvPr/>
        </p:nvCxnSpPr>
        <p:spPr>
          <a:xfrm>
            <a:off x="6005337" y="3002027"/>
            <a:ext cx="54101" cy="1825044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F0803145-B492-4B82-863B-312D3A163088}"/>
              </a:ext>
            </a:extLst>
          </p:cNvPr>
          <p:cNvCxnSpPr>
            <a:cxnSpLocks/>
          </p:cNvCxnSpPr>
          <p:nvPr/>
        </p:nvCxnSpPr>
        <p:spPr>
          <a:xfrm flipH="1" flipV="1">
            <a:off x="9817511" y="2862397"/>
            <a:ext cx="920089" cy="1833085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BAFF510B-4803-40E9-A70B-645FE6944639}"/>
              </a:ext>
            </a:extLst>
          </p:cNvPr>
          <p:cNvCxnSpPr>
            <a:cxnSpLocks/>
          </p:cNvCxnSpPr>
          <p:nvPr/>
        </p:nvCxnSpPr>
        <p:spPr>
          <a:xfrm flipH="1">
            <a:off x="2519286" y="2978261"/>
            <a:ext cx="142241" cy="1759607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FE4CA97A-81BE-4916-B421-36145430444B}"/>
              </a:ext>
            </a:extLst>
          </p:cNvPr>
          <p:cNvSpPr/>
          <p:nvPr/>
        </p:nvSpPr>
        <p:spPr>
          <a:xfrm>
            <a:off x="8294264" y="3739905"/>
            <a:ext cx="1124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parameter</a:t>
            </a:r>
            <a:endParaRPr lang="zh-TW" altLang="en-US" sz="1400" b="1" dirty="0">
              <a:solidFill>
                <a:schemeClr val="accent1">
                  <a:lumMod val="5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AB1DD079-FCDF-4593-8A15-2CE03412E7FA}"/>
              </a:ext>
            </a:extLst>
          </p:cNvPr>
          <p:cNvSpPr/>
          <p:nvPr/>
        </p:nvSpPr>
        <p:spPr>
          <a:xfrm>
            <a:off x="4845595" y="3758237"/>
            <a:ext cx="1124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parameter</a:t>
            </a:r>
            <a:endParaRPr lang="zh-TW" altLang="en-US" sz="1400" b="1" dirty="0">
              <a:solidFill>
                <a:schemeClr val="accent1">
                  <a:lumMod val="5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7C138B60-6D2D-4615-813D-926259BDFE2C}"/>
              </a:ext>
            </a:extLst>
          </p:cNvPr>
          <p:cNvSpPr/>
          <p:nvPr/>
        </p:nvSpPr>
        <p:spPr>
          <a:xfrm>
            <a:off x="1370234" y="3790302"/>
            <a:ext cx="1124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parameter</a:t>
            </a:r>
            <a:endParaRPr lang="zh-TW" altLang="en-US" sz="1400" b="1" dirty="0">
              <a:solidFill>
                <a:schemeClr val="accent1">
                  <a:lumMod val="5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2" name="圓角矩形 1">
            <a:extLst>
              <a:ext uri="{FF2B5EF4-FFF2-40B4-BE49-F238E27FC236}">
                <a16:creationId xmlns:a16="http://schemas.microsoft.com/office/drawing/2014/main" id="{9FE2B5B8-C3B3-4175-AF35-55B25BF1B9B7}"/>
              </a:ext>
            </a:extLst>
          </p:cNvPr>
          <p:cNvSpPr/>
          <p:nvPr/>
        </p:nvSpPr>
        <p:spPr>
          <a:xfrm>
            <a:off x="2357180" y="1386037"/>
            <a:ext cx="7465603" cy="1453408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圓角矩形 24">
            <a:extLst>
              <a:ext uri="{FF2B5EF4-FFF2-40B4-BE49-F238E27FC236}">
                <a16:creationId xmlns:a16="http://schemas.microsoft.com/office/drawing/2014/main" id="{B0128640-8D0C-467E-9EC3-E479D992CCE5}"/>
              </a:ext>
            </a:extLst>
          </p:cNvPr>
          <p:cNvSpPr/>
          <p:nvPr/>
        </p:nvSpPr>
        <p:spPr>
          <a:xfrm>
            <a:off x="2519286" y="1547940"/>
            <a:ext cx="7039082" cy="7879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圓角矩形 58">
            <a:extLst>
              <a:ext uri="{FF2B5EF4-FFF2-40B4-BE49-F238E27FC236}">
                <a16:creationId xmlns:a16="http://schemas.microsoft.com/office/drawing/2014/main" id="{85DD3F11-4A5E-4F4F-97EF-5AC9AB1EDCCA}"/>
              </a:ext>
            </a:extLst>
          </p:cNvPr>
          <p:cNvSpPr/>
          <p:nvPr/>
        </p:nvSpPr>
        <p:spPr>
          <a:xfrm>
            <a:off x="2654181" y="1667347"/>
            <a:ext cx="2172560" cy="53038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1185498E-A47B-44B0-9E9F-DBEFFB0FA188}"/>
              </a:ext>
            </a:extLst>
          </p:cNvPr>
          <p:cNvSpPr/>
          <p:nvPr/>
        </p:nvSpPr>
        <p:spPr>
          <a:xfrm>
            <a:off x="4835367" y="2297114"/>
            <a:ext cx="16560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b="1" dirty="0">
                <a:solidFill>
                  <a:schemeClr val="bg2">
                    <a:lumMod val="75000"/>
                  </a:schemeClr>
                </a:solidFill>
              </a:rPr>
              <a:t>global parameter</a:t>
            </a:r>
            <a:endParaRPr lang="zh-TW" altLang="en-US" sz="1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6" name="圓角矩形 120">
            <a:extLst>
              <a:ext uri="{FF2B5EF4-FFF2-40B4-BE49-F238E27FC236}">
                <a16:creationId xmlns:a16="http://schemas.microsoft.com/office/drawing/2014/main" id="{58A56246-8332-4051-93CF-0B878012404B}"/>
              </a:ext>
            </a:extLst>
          </p:cNvPr>
          <p:cNvSpPr/>
          <p:nvPr/>
        </p:nvSpPr>
        <p:spPr>
          <a:xfrm>
            <a:off x="6766485" y="1642178"/>
            <a:ext cx="952779" cy="562184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圓角矩形 121">
            <a:extLst>
              <a:ext uri="{FF2B5EF4-FFF2-40B4-BE49-F238E27FC236}">
                <a16:creationId xmlns:a16="http://schemas.microsoft.com/office/drawing/2014/main" id="{752407BD-735D-494B-AB40-04B7FE365FB2}"/>
              </a:ext>
            </a:extLst>
          </p:cNvPr>
          <p:cNvSpPr/>
          <p:nvPr/>
        </p:nvSpPr>
        <p:spPr>
          <a:xfrm>
            <a:off x="7899874" y="1657985"/>
            <a:ext cx="1529461" cy="53038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3D876476-7E69-4B74-86B3-D7FF9E9C3022}"/>
              </a:ext>
            </a:extLst>
          </p:cNvPr>
          <p:cNvSpPr/>
          <p:nvPr/>
        </p:nvSpPr>
        <p:spPr>
          <a:xfrm>
            <a:off x="252103" y="4870174"/>
            <a:ext cx="3464926" cy="14156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421E0E1C-25AB-4FF7-863B-39739C58AAEA}"/>
              </a:ext>
            </a:extLst>
          </p:cNvPr>
          <p:cNvSpPr/>
          <p:nvPr/>
        </p:nvSpPr>
        <p:spPr>
          <a:xfrm>
            <a:off x="4428474" y="4884401"/>
            <a:ext cx="3464926" cy="14156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A759EEE8-E63D-49DC-8628-FAE68B1D3B74}"/>
              </a:ext>
            </a:extLst>
          </p:cNvPr>
          <p:cNvSpPr/>
          <p:nvPr/>
        </p:nvSpPr>
        <p:spPr>
          <a:xfrm>
            <a:off x="8524047" y="4878341"/>
            <a:ext cx="3464926" cy="14156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2" name="接點: 弧形 111">
            <a:extLst>
              <a:ext uri="{FF2B5EF4-FFF2-40B4-BE49-F238E27FC236}">
                <a16:creationId xmlns:a16="http://schemas.microsoft.com/office/drawing/2014/main" id="{162D22ED-D6B7-42B3-9217-253C82D58CE7}"/>
              </a:ext>
            </a:extLst>
          </p:cNvPr>
          <p:cNvCxnSpPr>
            <a:cxnSpLocks/>
            <a:stCxn id="19" idx="2"/>
            <a:endCxn id="18" idx="2"/>
          </p:cNvCxnSpPr>
          <p:nvPr/>
        </p:nvCxnSpPr>
        <p:spPr>
          <a:xfrm rot="16200000" flipH="1">
            <a:off x="2524506" y="5560058"/>
            <a:ext cx="12700" cy="965621"/>
          </a:xfrm>
          <a:prstGeom prst="curved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矩形 113">
            <a:extLst>
              <a:ext uri="{FF2B5EF4-FFF2-40B4-BE49-F238E27FC236}">
                <a16:creationId xmlns:a16="http://schemas.microsoft.com/office/drawing/2014/main" id="{1A003579-171F-4F98-951F-FB03D7249238}"/>
              </a:ext>
            </a:extLst>
          </p:cNvPr>
          <p:cNvSpPr/>
          <p:nvPr/>
        </p:nvSpPr>
        <p:spPr>
          <a:xfrm>
            <a:off x="2041695" y="6287468"/>
            <a:ext cx="1003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training</a:t>
            </a:r>
            <a:endParaRPr lang="zh-TW" altLang="en-US" sz="1400" b="1" dirty="0">
              <a:solidFill>
                <a:schemeClr val="accent1">
                  <a:lumMod val="5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15" name="接點: 弧形 114">
            <a:extLst>
              <a:ext uri="{FF2B5EF4-FFF2-40B4-BE49-F238E27FC236}">
                <a16:creationId xmlns:a16="http://schemas.microsoft.com/office/drawing/2014/main" id="{F001C9A1-3839-411E-AA90-92DD720A8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6759047" y="5598155"/>
            <a:ext cx="12700" cy="965621"/>
          </a:xfrm>
          <a:prstGeom prst="curved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矩形 115">
            <a:extLst>
              <a:ext uri="{FF2B5EF4-FFF2-40B4-BE49-F238E27FC236}">
                <a16:creationId xmlns:a16="http://schemas.microsoft.com/office/drawing/2014/main" id="{65C8B0F9-A208-4BCB-A972-4C60422CD93A}"/>
              </a:ext>
            </a:extLst>
          </p:cNvPr>
          <p:cNvSpPr/>
          <p:nvPr/>
        </p:nvSpPr>
        <p:spPr>
          <a:xfrm>
            <a:off x="6276236" y="6325565"/>
            <a:ext cx="1003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training</a:t>
            </a:r>
            <a:endParaRPr lang="zh-TW" altLang="en-US" sz="1400" b="1" dirty="0">
              <a:solidFill>
                <a:schemeClr val="accent1">
                  <a:lumMod val="5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17" name="接點: 弧形 116">
            <a:extLst>
              <a:ext uri="{FF2B5EF4-FFF2-40B4-BE49-F238E27FC236}">
                <a16:creationId xmlns:a16="http://schemas.microsoft.com/office/drawing/2014/main" id="{E61DBBE6-6A90-40C0-9374-A025A1EAA433}"/>
              </a:ext>
            </a:extLst>
          </p:cNvPr>
          <p:cNvCxnSpPr>
            <a:cxnSpLocks/>
          </p:cNvCxnSpPr>
          <p:nvPr/>
        </p:nvCxnSpPr>
        <p:spPr>
          <a:xfrm rot="5400000">
            <a:off x="9757178" y="5627897"/>
            <a:ext cx="12700" cy="965621"/>
          </a:xfrm>
          <a:prstGeom prst="curved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矩形 117">
            <a:extLst>
              <a:ext uri="{FF2B5EF4-FFF2-40B4-BE49-F238E27FC236}">
                <a16:creationId xmlns:a16="http://schemas.microsoft.com/office/drawing/2014/main" id="{F525D4B3-D216-4B2A-9885-E8513A56D133}"/>
              </a:ext>
            </a:extLst>
          </p:cNvPr>
          <p:cNvSpPr/>
          <p:nvPr/>
        </p:nvSpPr>
        <p:spPr>
          <a:xfrm>
            <a:off x="9242781" y="6390030"/>
            <a:ext cx="1003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training</a:t>
            </a:r>
            <a:endParaRPr lang="zh-TW" altLang="en-US" sz="1400" b="1" dirty="0">
              <a:solidFill>
                <a:schemeClr val="accent1">
                  <a:lumMod val="5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9" name="內容版面配置區 2">
            <a:extLst>
              <a:ext uri="{FF2B5EF4-FFF2-40B4-BE49-F238E27FC236}">
                <a16:creationId xmlns:a16="http://schemas.microsoft.com/office/drawing/2014/main" id="{F9E6887C-FBA6-42F9-882D-7FF0090191E9}"/>
              </a:ext>
            </a:extLst>
          </p:cNvPr>
          <p:cNvSpPr txBox="1">
            <a:spLocks/>
          </p:cNvSpPr>
          <p:nvPr/>
        </p:nvSpPr>
        <p:spPr>
          <a:xfrm>
            <a:off x="4823175" y="940832"/>
            <a:ext cx="2786665" cy="519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Asynchronous</a:t>
            </a:r>
            <a:endParaRPr lang="zh-TW" altLang="en-US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60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6" grpId="1"/>
      <p:bldP spid="47" grpId="0"/>
      <p:bldP spid="47" grpId="1"/>
      <p:bldP spid="48" grpId="0"/>
      <p:bldP spid="48" grpId="1"/>
      <p:bldP spid="59" grpId="0"/>
      <p:bldP spid="59" grpId="1"/>
      <p:bldP spid="60" grpId="0"/>
      <p:bldP spid="60" grpId="1"/>
      <p:bldP spid="61" grpId="0"/>
      <p:bldP spid="61" grpId="1"/>
      <p:bldP spid="97" grpId="0" animBg="1"/>
      <p:bldP spid="97" grpId="1" animBg="1"/>
      <p:bldP spid="102" grpId="0" animBg="1"/>
      <p:bldP spid="102" grpId="1" animBg="1"/>
      <p:bldP spid="103" grpId="0" animBg="1"/>
      <p:bldP spid="103" grpId="1" animBg="1"/>
      <p:bldP spid="114" grpId="0"/>
      <p:bldP spid="114" grpId="1"/>
      <p:bldP spid="116" grpId="0"/>
      <p:bldP spid="116" grpId="1"/>
      <p:bldP spid="118" grpId="0"/>
      <p:bldP spid="118" grpId="1"/>
      <p:bldP spid="1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6A4975-8181-40D9-B319-15154DED7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3335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Differential Privacy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772AA96-B205-4951-8A90-D92514467A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5357" y="2579760"/>
                <a:ext cx="10680039" cy="1917239"/>
              </a:xfrm>
            </p:spPr>
            <p:txBody>
              <a:bodyPr/>
              <a:lstStyle/>
              <a:p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For any two datasets D and D’ differing in a single item</a:t>
                </a:r>
              </a:p>
              <a:p>
                <a:r>
                  <a:rPr lang="en-US" altLang="zh-TW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: A randomized algorithm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1" smtClean="0">
                        <a:latin typeface="Cambria Math" panose="02040503050406030204" pitchFamily="18" charset="0"/>
                      </a:rPr>
                      <m:t>ϵ</m:t>
                    </m:r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nor/>
                      </m:rPr>
                      <a:rPr lang="en-US" altLang="zh-TW" b="0" i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C</m:t>
                    </m:r>
                    <m:r>
                      <m:rPr>
                        <m:nor/>
                      </m:rPr>
                      <a:rPr lang="en-US" altLang="zh-TW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ontrol</m:t>
                    </m:r>
                    <m:r>
                      <m:rPr>
                        <m:nor/>
                      </m:rPr>
                      <a:rPr lang="en-US" altLang="zh-TW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the</m:t>
                    </m:r>
                    <m:r>
                      <m:rPr>
                        <m:nor/>
                      </m:rPr>
                      <a:rPr lang="en-US" altLang="zh-TW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tradeoff</m:t>
                    </m:r>
                    <m:r>
                      <m:rPr>
                        <m:nor/>
                      </m:rPr>
                      <a:rPr lang="en-US" altLang="zh-TW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between</m:t>
                    </m:r>
                    <m:r>
                      <m:rPr>
                        <m:nor/>
                      </m:rPr>
                      <a:rPr lang="en-US" altLang="zh-TW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the</m:t>
                    </m:r>
                    <m:r>
                      <m:rPr>
                        <m:nor/>
                      </m:rPr>
                      <a:rPr lang="en-US" altLang="zh-TW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accuracy</m:t>
                    </m:r>
                    <m:r>
                      <m:rPr>
                        <m:nor/>
                      </m:rPr>
                      <a:rPr lang="en-US" altLang="zh-TW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of</m:t>
                    </m:r>
                    <m:r>
                      <m:rPr>
                        <m:nor/>
                      </m:rPr>
                      <a:rPr lang="en-US" altLang="zh-TW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the</m:t>
                    </m:r>
                    <m:r>
                      <m:rPr>
                        <m:nor/>
                      </m:rPr>
                      <a:rPr lang="en-US" altLang="zh-TW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differentially</m:t>
                    </m:r>
                    <m:r>
                      <m:rPr>
                        <m:nor/>
                      </m:rPr>
                      <a:rPr lang="en-US" altLang="zh-TW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private</m:t>
                    </m:r>
                    <m:r>
                      <m:rPr>
                        <m:nor/>
                      </m:rPr>
                      <a:rPr lang="en-US" altLang="zh-TW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f</m:t>
                    </m:r>
                    <m:r>
                      <m:rPr>
                        <m:nor/>
                      </m:rPr>
                      <a:rPr lang="en-US" altLang="zh-TW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and</m:t>
                    </m:r>
                    <m:r>
                      <m:rPr>
                        <m:nor/>
                      </m:rPr>
                      <a:rPr lang="en-US" altLang="zh-TW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how</m:t>
                    </m:r>
                    <m:r>
                      <m:rPr>
                        <m:nor/>
                      </m:rPr>
                      <a:rPr lang="en-US" altLang="zh-TW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much</m:t>
                    </m:r>
                    <m:r>
                      <m:rPr>
                        <m:nor/>
                      </m:rPr>
                      <a:rPr lang="en-US" altLang="zh-TW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information</m:t>
                    </m:r>
                    <m:r>
                      <m:rPr>
                        <m:nor/>
                      </m:rPr>
                      <a:rPr lang="en-US" altLang="zh-TW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it</m:t>
                    </m:r>
                    <m:r>
                      <m:rPr>
                        <m:nor/>
                      </m:rPr>
                      <a:rPr lang="en-US" altLang="zh-TW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leaks</m:t>
                    </m:r>
                  </m:oMath>
                </a14:m>
                <a:endParaRPr lang="en-US" altLang="zh-TW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altLang="zh-TW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altLang="zh-TW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altLang="zh-TW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772AA96-B205-4951-8A90-D92514467A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5357" y="2579760"/>
                <a:ext cx="10680039" cy="1917239"/>
              </a:xfrm>
              <a:blipFill>
                <a:blip r:embed="rId3"/>
                <a:stretch>
                  <a:fillRect l="-1027" t="-53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07769D7F-98B7-42A0-8556-6D99D2C3D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9580A-7D5E-4B69-9F1B-6E9BF8ACC237}" type="slidenum">
              <a:rPr lang="zh-TW" altLang="en-US" smtClean="0"/>
              <a:t>15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1382062D-CC45-4411-86BA-0BF59F45714F}"/>
                  </a:ext>
                </a:extLst>
              </p:cNvPr>
              <p:cNvSpPr txBox="1"/>
              <p:nvPr/>
            </p:nvSpPr>
            <p:spPr>
              <a:xfrm>
                <a:off x="0" y="1352888"/>
                <a:ext cx="6322828" cy="1248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36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TW" sz="36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Pr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⁡{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)∈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𝑂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}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TW" sz="36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Pr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⁡{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TW" sz="3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∈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𝑂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}</m:t>
                          </m:r>
                        </m:den>
                      </m:f>
                      <m:r>
                        <a:rPr lang="en-US" altLang="zh-TW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n-US" altLang="zh-TW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exp</m:t>
                      </m:r>
                      <m:r>
                        <a:rPr lang="en-US" altLang="zh-TW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⁡(</m:t>
                      </m:r>
                      <m:r>
                        <a:rPr lang="zh-TW" alt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𝜖</m:t>
                      </m:r>
                      <m:r>
                        <a:rPr lang="en-US" altLang="zh-TW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altLang="zh-TW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1382062D-CC45-4411-86BA-0BF59F457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52888"/>
                <a:ext cx="6322828" cy="12480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FF16D6E2-54DA-4861-BE79-ED69E1D8F9DA}"/>
              </a:ext>
            </a:extLst>
          </p:cNvPr>
          <p:cNvSpPr/>
          <p:nvPr/>
        </p:nvSpPr>
        <p:spPr>
          <a:xfrm>
            <a:off x="876693" y="1341579"/>
            <a:ext cx="445182" cy="58260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0BD313E-B69A-4C6A-B3AC-CE15145E83D4}"/>
              </a:ext>
            </a:extLst>
          </p:cNvPr>
          <p:cNvSpPr txBox="1"/>
          <p:nvPr/>
        </p:nvSpPr>
        <p:spPr>
          <a:xfrm>
            <a:off x="1292617" y="1062998"/>
            <a:ext cx="2782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20386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Probability distribution</a:t>
            </a:r>
            <a:endParaRPr lang="zh-TW" altLang="en-US" dirty="0">
              <a:solidFill>
                <a:srgbClr val="203864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C4742704-1273-41B5-B610-774B7BA61408}"/>
              </a:ext>
            </a:extLst>
          </p:cNvPr>
          <p:cNvSpPr txBox="1">
            <a:spLocks/>
          </p:cNvSpPr>
          <p:nvPr/>
        </p:nvSpPr>
        <p:spPr>
          <a:xfrm>
            <a:off x="465357" y="4522247"/>
            <a:ext cx="10398642" cy="1060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We hope the attacker can not find any method T to recognize the result of D and D’</a:t>
            </a: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FC9F0BF1-AFE3-46C0-913A-86B4A4AECDDF}"/>
              </a:ext>
            </a:extLst>
          </p:cNvPr>
          <p:cNvGrpSpPr/>
          <p:nvPr/>
        </p:nvGrpSpPr>
        <p:grpSpPr>
          <a:xfrm>
            <a:off x="3161414" y="4991816"/>
            <a:ext cx="3719357" cy="1476785"/>
            <a:chOff x="3041931" y="4991816"/>
            <a:chExt cx="3719357" cy="1476785"/>
          </a:xfrm>
        </p:grpSpPr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B0BE9C69-1EC3-4F74-8D79-E08EEFE106F2}"/>
                </a:ext>
              </a:extLst>
            </p:cNvPr>
            <p:cNvSpPr/>
            <p:nvPr/>
          </p:nvSpPr>
          <p:spPr>
            <a:xfrm>
              <a:off x="3551273" y="5504538"/>
              <a:ext cx="2739659" cy="789177"/>
            </a:xfrm>
            <a:prstGeom prst="ellipse">
              <a:avLst/>
            </a:prstGeom>
            <a:solidFill>
              <a:srgbClr val="2038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AF9914A0-745E-411B-9BE8-19EE2E51CB3E}"/>
                </a:ext>
              </a:extLst>
            </p:cNvPr>
            <p:cNvSpPr/>
            <p:nvPr/>
          </p:nvSpPr>
          <p:spPr>
            <a:xfrm>
              <a:off x="3551274" y="5529786"/>
              <a:ext cx="2349796" cy="7560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B7DF3891-4F1B-4ED0-A480-DEDECCFF2E4E}"/>
                </a:ext>
              </a:extLst>
            </p:cNvPr>
            <p:cNvSpPr txBox="1"/>
            <p:nvPr/>
          </p:nvSpPr>
          <p:spPr>
            <a:xfrm>
              <a:off x="3041931" y="5448093"/>
              <a:ext cx="7017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solidFill>
                    <a:srgbClr val="FFC000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f(D)</a:t>
              </a:r>
              <a:endParaRPr lang="zh-TW" altLang="en-US" sz="2000" dirty="0">
                <a:solidFill>
                  <a:srgbClr val="FFC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3C4A822E-BDCD-417B-8591-2576AA305583}"/>
                </a:ext>
              </a:extLst>
            </p:cNvPr>
            <p:cNvSpPr txBox="1"/>
            <p:nvPr/>
          </p:nvSpPr>
          <p:spPr>
            <a:xfrm>
              <a:off x="6059539" y="5313405"/>
              <a:ext cx="7017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solidFill>
                    <a:srgbClr val="203864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f(D’)</a:t>
              </a:r>
              <a:endParaRPr lang="zh-TW" altLang="en-US" sz="2000" dirty="0">
                <a:solidFill>
                  <a:srgbClr val="20386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3B6E644B-FCA9-4FA2-84E0-065E74A51B7B}"/>
                </a:ext>
              </a:extLst>
            </p:cNvPr>
            <p:cNvCxnSpPr/>
            <p:nvPr/>
          </p:nvCxnSpPr>
          <p:spPr>
            <a:xfrm>
              <a:off x="5901070" y="5227805"/>
              <a:ext cx="0" cy="124079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A0E16414-9C48-4988-8328-AAD73AAEE553}"/>
                </a:ext>
              </a:extLst>
            </p:cNvPr>
            <p:cNvSpPr txBox="1"/>
            <p:nvPr/>
          </p:nvSpPr>
          <p:spPr>
            <a:xfrm>
              <a:off x="5511209" y="4991816"/>
              <a:ext cx="3493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solidFill>
                    <a:srgbClr val="FF0000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T</a:t>
              </a:r>
              <a:endParaRPr lang="zh-TW" altLang="en-US" sz="2000" dirty="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3FFBFA9-8C72-4C22-9647-19A7DE2A7E33}"/>
              </a:ext>
            </a:extLst>
          </p:cNvPr>
          <p:cNvSpPr txBox="1"/>
          <p:nvPr/>
        </p:nvSpPr>
        <p:spPr>
          <a:xfrm>
            <a:off x="6768010" y="1064912"/>
            <a:ext cx="4231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20386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How to implement differential privacy?</a:t>
            </a:r>
            <a:endParaRPr lang="zh-TW" altLang="en-US" dirty="0">
              <a:solidFill>
                <a:srgbClr val="203864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172736D-73D4-458F-BD8D-92D43E7C3BDA}"/>
              </a:ext>
            </a:extLst>
          </p:cNvPr>
          <p:cNvSpPr txBox="1"/>
          <p:nvPr/>
        </p:nvSpPr>
        <p:spPr>
          <a:xfrm>
            <a:off x="6766968" y="1831751"/>
            <a:ext cx="3923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20386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One approach is adding noise from Laplace distribution</a:t>
            </a:r>
            <a:endParaRPr lang="zh-TW" altLang="en-US" dirty="0">
              <a:solidFill>
                <a:srgbClr val="203864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8018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文字方塊 88">
            <a:extLst>
              <a:ext uri="{FF2B5EF4-FFF2-40B4-BE49-F238E27FC236}">
                <a16:creationId xmlns:a16="http://schemas.microsoft.com/office/drawing/2014/main" id="{3DE32445-295D-40BC-BD14-D755AF53A237}"/>
              </a:ext>
            </a:extLst>
          </p:cNvPr>
          <p:cNvSpPr txBox="1"/>
          <p:nvPr/>
        </p:nvSpPr>
        <p:spPr>
          <a:xfrm>
            <a:off x="6641955" y="5447552"/>
            <a:ext cx="4254289" cy="584775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6"/>
            </a:pPr>
            <a:r>
              <a:rPr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Upload bound(</a:t>
            </a:r>
            <a:r>
              <a:rPr lang="zh-TW" altLang="en-US" sz="1600" dirty="0"/>
              <a:t>∆</a:t>
            </a:r>
            <a:r>
              <a:rPr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w + </a:t>
            </a:r>
            <a:r>
              <a:rPr lang="en-US" altLang="zh-TW" sz="16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r’</a:t>
            </a:r>
            <a:r>
              <a:rPr lang="en-US" altLang="zh-TW" sz="1600" baseline="-250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w</a:t>
            </a:r>
            <a:r>
              <a:rPr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, </a:t>
            </a:r>
            <a:r>
              <a:rPr lang="el-GR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γ</a:t>
            </a:r>
            <a:r>
              <a:rPr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) to the      parameter server</a:t>
            </a: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8B7FAA3C-0D60-4686-B45C-741A089EF01B}"/>
              </a:ext>
            </a:extLst>
          </p:cNvPr>
          <p:cNvSpPr txBox="1"/>
          <p:nvPr/>
        </p:nvSpPr>
        <p:spPr>
          <a:xfrm>
            <a:off x="6617554" y="231329"/>
            <a:ext cx="4249813" cy="584775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Generate a random noise r</a:t>
            </a:r>
            <a:r>
              <a:rPr lang="el-GR" altLang="zh-TW" sz="1600" baseline="-25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τ</a:t>
            </a:r>
            <a:r>
              <a:rPr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from the Laplace distribution</a:t>
            </a:r>
            <a:endParaRPr lang="zh-TW" altLang="en-US" sz="1600" baseline="-250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66A4975-8181-40D9-B319-15154DED7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844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Differential Privacy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B0182EE-3593-43C8-8C96-3A018DCE5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9580A-7D5E-4B69-9F1B-6E9BF8ACC237}" type="slidenum">
              <a:rPr lang="zh-TW" altLang="en-US" smtClean="0"/>
              <a:t>16</a:t>
            </a:fld>
            <a:endParaRPr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F3A8CA30-39F7-44A4-8F6D-C35448770FC2}"/>
              </a:ext>
            </a:extLst>
          </p:cNvPr>
          <p:cNvGrpSpPr/>
          <p:nvPr/>
        </p:nvGrpSpPr>
        <p:grpSpPr>
          <a:xfrm>
            <a:off x="576392" y="3630865"/>
            <a:ext cx="4937760" cy="2717614"/>
            <a:chOff x="3965330" y="2877900"/>
            <a:chExt cx="4346749" cy="2291735"/>
          </a:xfrm>
        </p:grpSpPr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4EDFFFF0-F3BA-4FBC-B9A2-A801B66A42C9}"/>
                </a:ext>
              </a:extLst>
            </p:cNvPr>
            <p:cNvSpPr/>
            <p:nvPr/>
          </p:nvSpPr>
          <p:spPr>
            <a:xfrm>
              <a:off x="3965330" y="4171627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3401BE2D-40FC-4C6A-AA89-FB400667FE67}"/>
                </a:ext>
              </a:extLst>
            </p:cNvPr>
            <p:cNvSpPr/>
            <p:nvPr/>
          </p:nvSpPr>
          <p:spPr>
            <a:xfrm>
              <a:off x="3965330" y="4849978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15BBD7A2-1DF1-44CC-BC54-9C78BF9F8169}"/>
                </a:ext>
              </a:extLst>
            </p:cNvPr>
            <p:cNvSpPr/>
            <p:nvPr/>
          </p:nvSpPr>
          <p:spPr>
            <a:xfrm>
              <a:off x="3965330" y="3476336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55C3CADD-E0B6-4DD7-904C-53B5283C2A7D}"/>
                </a:ext>
              </a:extLst>
            </p:cNvPr>
            <p:cNvSpPr/>
            <p:nvPr/>
          </p:nvSpPr>
          <p:spPr>
            <a:xfrm>
              <a:off x="5323843" y="3930415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65452A29-7195-4EBA-BC30-2CDD38F19B0C}"/>
                </a:ext>
              </a:extLst>
            </p:cNvPr>
            <p:cNvSpPr/>
            <p:nvPr/>
          </p:nvSpPr>
          <p:spPr>
            <a:xfrm>
              <a:off x="5323843" y="4591824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731CF3BF-B26E-46B9-B2D7-B947C72BDD42}"/>
                </a:ext>
              </a:extLst>
            </p:cNvPr>
            <p:cNvCxnSpPr>
              <a:stCxn id="15" idx="6"/>
              <a:endCxn id="16" idx="2"/>
            </p:cNvCxnSpPr>
            <p:nvPr/>
          </p:nvCxnSpPr>
          <p:spPr>
            <a:xfrm>
              <a:off x="4284987" y="3636165"/>
              <a:ext cx="1038856" cy="454079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E2475586-0493-4848-8866-1FB7B3ED3331}"/>
                </a:ext>
              </a:extLst>
            </p:cNvPr>
            <p:cNvCxnSpPr>
              <a:stCxn id="12" idx="6"/>
              <a:endCxn id="16" idx="2"/>
            </p:cNvCxnSpPr>
            <p:nvPr/>
          </p:nvCxnSpPr>
          <p:spPr>
            <a:xfrm flipV="1">
              <a:off x="4284987" y="4090244"/>
              <a:ext cx="1038856" cy="241212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201BF6DE-CFF2-4517-BA67-5B34033C5E2B}"/>
                </a:ext>
              </a:extLst>
            </p:cNvPr>
            <p:cNvCxnSpPr>
              <a:stCxn id="13" idx="6"/>
              <a:endCxn id="16" idx="2"/>
            </p:cNvCxnSpPr>
            <p:nvPr/>
          </p:nvCxnSpPr>
          <p:spPr>
            <a:xfrm flipV="1">
              <a:off x="4284987" y="4090244"/>
              <a:ext cx="1038856" cy="919563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8AEFBF63-B615-4722-8FB9-C5ECAD625731}"/>
                </a:ext>
              </a:extLst>
            </p:cNvPr>
            <p:cNvCxnSpPr>
              <a:stCxn id="12" idx="6"/>
              <a:endCxn id="17" idx="2"/>
            </p:cNvCxnSpPr>
            <p:nvPr/>
          </p:nvCxnSpPr>
          <p:spPr>
            <a:xfrm>
              <a:off x="4284987" y="4331456"/>
              <a:ext cx="1038856" cy="420197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4E5EA6D2-4115-4E68-889F-1269460A0A74}"/>
                </a:ext>
              </a:extLst>
            </p:cNvPr>
            <p:cNvCxnSpPr>
              <a:stCxn id="15" idx="6"/>
              <a:endCxn id="17" idx="2"/>
            </p:cNvCxnSpPr>
            <p:nvPr/>
          </p:nvCxnSpPr>
          <p:spPr>
            <a:xfrm>
              <a:off x="4284987" y="3636165"/>
              <a:ext cx="1038856" cy="1115488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AECD4587-864E-4B20-B615-FB64589AD811}"/>
                </a:ext>
              </a:extLst>
            </p:cNvPr>
            <p:cNvCxnSpPr>
              <a:stCxn id="13" idx="6"/>
              <a:endCxn id="17" idx="2"/>
            </p:cNvCxnSpPr>
            <p:nvPr/>
          </p:nvCxnSpPr>
          <p:spPr>
            <a:xfrm flipV="1">
              <a:off x="4284987" y="4751653"/>
              <a:ext cx="1038856" cy="25815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C748D3AC-19D2-49B4-B42C-CBDBC8997E6B}"/>
                </a:ext>
              </a:extLst>
            </p:cNvPr>
            <p:cNvSpPr/>
            <p:nvPr/>
          </p:nvSpPr>
          <p:spPr>
            <a:xfrm>
              <a:off x="5285401" y="3163586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52ED4155-26A9-4B39-9965-85F1893C6AD7}"/>
                </a:ext>
              </a:extLst>
            </p:cNvPr>
            <p:cNvCxnSpPr>
              <a:stCxn id="13" idx="6"/>
              <a:endCxn id="24" idx="2"/>
            </p:cNvCxnSpPr>
            <p:nvPr/>
          </p:nvCxnSpPr>
          <p:spPr>
            <a:xfrm flipV="1">
              <a:off x="4284987" y="3323415"/>
              <a:ext cx="1000414" cy="1686392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506FD03A-8422-4B9C-839B-FD8F9614FF12}"/>
                </a:ext>
              </a:extLst>
            </p:cNvPr>
            <p:cNvCxnSpPr>
              <a:stCxn id="15" idx="6"/>
              <a:endCxn id="24" idx="2"/>
            </p:cNvCxnSpPr>
            <p:nvPr/>
          </p:nvCxnSpPr>
          <p:spPr>
            <a:xfrm flipV="1">
              <a:off x="4284987" y="3323415"/>
              <a:ext cx="1000414" cy="31275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6EB9AFB8-891D-4576-9F39-F3EC232D19BD}"/>
                </a:ext>
              </a:extLst>
            </p:cNvPr>
            <p:cNvSpPr/>
            <p:nvPr/>
          </p:nvSpPr>
          <p:spPr>
            <a:xfrm>
              <a:off x="3965330" y="2877900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1A8B109C-D714-4182-ABFD-619B5FA2943C}"/>
                </a:ext>
              </a:extLst>
            </p:cNvPr>
            <p:cNvCxnSpPr>
              <a:stCxn id="27" idx="6"/>
              <a:endCxn id="16" idx="2"/>
            </p:cNvCxnSpPr>
            <p:nvPr/>
          </p:nvCxnSpPr>
          <p:spPr>
            <a:xfrm>
              <a:off x="4284987" y="3037729"/>
              <a:ext cx="1038856" cy="1052515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0C7D952D-1762-4415-B697-F1A5645EADB6}"/>
                </a:ext>
              </a:extLst>
            </p:cNvPr>
            <p:cNvCxnSpPr>
              <a:stCxn id="27" idx="6"/>
              <a:endCxn id="17" idx="2"/>
            </p:cNvCxnSpPr>
            <p:nvPr/>
          </p:nvCxnSpPr>
          <p:spPr>
            <a:xfrm>
              <a:off x="4284987" y="3037729"/>
              <a:ext cx="1038856" cy="171392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F13B8D9A-94E0-4772-9C20-8585084F1ABD}"/>
                </a:ext>
              </a:extLst>
            </p:cNvPr>
            <p:cNvCxnSpPr>
              <a:stCxn id="27" idx="6"/>
              <a:endCxn id="24" idx="2"/>
            </p:cNvCxnSpPr>
            <p:nvPr/>
          </p:nvCxnSpPr>
          <p:spPr>
            <a:xfrm>
              <a:off x="4284987" y="3037729"/>
              <a:ext cx="1000414" cy="285686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0F1932E3-2CED-494B-BBD7-0B7D5D4D52D7}"/>
                </a:ext>
              </a:extLst>
            </p:cNvPr>
            <p:cNvSpPr/>
            <p:nvPr/>
          </p:nvSpPr>
          <p:spPr>
            <a:xfrm>
              <a:off x="6649914" y="4171627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A9E9C6F4-BFB7-4BEE-B44E-10C0232F5990}"/>
                </a:ext>
              </a:extLst>
            </p:cNvPr>
            <p:cNvSpPr/>
            <p:nvPr/>
          </p:nvSpPr>
          <p:spPr>
            <a:xfrm>
              <a:off x="6649914" y="4849978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824F2734-AC38-4C7D-9199-49D1297336C7}"/>
                </a:ext>
              </a:extLst>
            </p:cNvPr>
            <p:cNvSpPr/>
            <p:nvPr/>
          </p:nvSpPr>
          <p:spPr>
            <a:xfrm>
              <a:off x="6649914" y="3476336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FC575C40-0F81-4DD3-8B67-93717602C16C}"/>
                </a:ext>
              </a:extLst>
            </p:cNvPr>
            <p:cNvSpPr/>
            <p:nvPr/>
          </p:nvSpPr>
          <p:spPr>
            <a:xfrm>
              <a:off x="7992422" y="3910143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B7359BA9-11E1-4F2D-934D-3EB4530E0BC1}"/>
                </a:ext>
              </a:extLst>
            </p:cNvPr>
            <p:cNvSpPr/>
            <p:nvPr/>
          </p:nvSpPr>
          <p:spPr>
            <a:xfrm>
              <a:off x="7992422" y="4571552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F462D17D-4467-44C5-8DF6-02538C14B71B}"/>
                </a:ext>
              </a:extLst>
            </p:cNvPr>
            <p:cNvCxnSpPr>
              <a:stCxn id="33" idx="6"/>
              <a:endCxn id="34" idx="2"/>
            </p:cNvCxnSpPr>
            <p:nvPr/>
          </p:nvCxnSpPr>
          <p:spPr>
            <a:xfrm>
              <a:off x="6969571" y="3636165"/>
              <a:ext cx="1022851" cy="433807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5259B48D-AAB6-4A00-B8CC-0F329CC71901}"/>
                </a:ext>
              </a:extLst>
            </p:cNvPr>
            <p:cNvCxnSpPr>
              <a:stCxn id="31" idx="6"/>
              <a:endCxn id="34" idx="2"/>
            </p:cNvCxnSpPr>
            <p:nvPr/>
          </p:nvCxnSpPr>
          <p:spPr>
            <a:xfrm flipV="1">
              <a:off x="6969571" y="4069972"/>
              <a:ext cx="1022851" cy="26148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5A051748-0BD1-48FC-8B1F-BA4013400B79}"/>
                </a:ext>
              </a:extLst>
            </p:cNvPr>
            <p:cNvCxnSpPr>
              <a:stCxn id="32" idx="6"/>
              <a:endCxn id="34" idx="2"/>
            </p:cNvCxnSpPr>
            <p:nvPr/>
          </p:nvCxnSpPr>
          <p:spPr>
            <a:xfrm flipV="1">
              <a:off x="6969571" y="4069972"/>
              <a:ext cx="1022851" cy="939835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E2195B96-508F-43FF-AD3F-89941B99CE04}"/>
                </a:ext>
              </a:extLst>
            </p:cNvPr>
            <p:cNvCxnSpPr>
              <a:stCxn id="31" idx="6"/>
              <a:endCxn id="35" idx="2"/>
            </p:cNvCxnSpPr>
            <p:nvPr/>
          </p:nvCxnSpPr>
          <p:spPr>
            <a:xfrm>
              <a:off x="6969571" y="4331456"/>
              <a:ext cx="1022851" cy="399925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F0310DAB-90B3-40AE-A88B-871632AF72AC}"/>
                </a:ext>
              </a:extLst>
            </p:cNvPr>
            <p:cNvCxnSpPr>
              <a:stCxn id="33" idx="6"/>
              <a:endCxn id="35" idx="2"/>
            </p:cNvCxnSpPr>
            <p:nvPr/>
          </p:nvCxnSpPr>
          <p:spPr>
            <a:xfrm>
              <a:off x="6969571" y="3636165"/>
              <a:ext cx="1022851" cy="1095216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FA45268B-49E7-4B19-A5E5-A498C88EB154}"/>
                </a:ext>
              </a:extLst>
            </p:cNvPr>
            <p:cNvCxnSpPr>
              <a:stCxn id="32" idx="6"/>
              <a:endCxn id="35" idx="2"/>
            </p:cNvCxnSpPr>
            <p:nvPr/>
          </p:nvCxnSpPr>
          <p:spPr>
            <a:xfrm flipV="1">
              <a:off x="6969571" y="4731381"/>
              <a:ext cx="1022851" cy="278426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01C06D90-8B77-4B18-957B-C773656A72F1}"/>
                </a:ext>
              </a:extLst>
            </p:cNvPr>
            <p:cNvSpPr/>
            <p:nvPr/>
          </p:nvSpPr>
          <p:spPr>
            <a:xfrm>
              <a:off x="7953980" y="3143314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493D0C43-B334-4FD2-8EE5-C805666EEFDC}"/>
                </a:ext>
              </a:extLst>
            </p:cNvPr>
            <p:cNvCxnSpPr>
              <a:stCxn id="32" idx="6"/>
              <a:endCxn id="42" idx="2"/>
            </p:cNvCxnSpPr>
            <p:nvPr/>
          </p:nvCxnSpPr>
          <p:spPr>
            <a:xfrm flipV="1">
              <a:off x="6969571" y="3303143"/>
              <a:ext cx="984409" cy="170666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" name="直線接點 43">
              <a:extLst>
                <a:ext uri="{FF2B5EF4-FFF2-40B4-BE49-F238E27FC236}">
                  <a16:creationId xmlns:a16="http://schemas.microsoft.com/office/drawing/2014/main" id="{727F1705-3150-4E14-AFD7-3C45C7CB2017}"/>
                </a:ext>
              </a:extLst>
            </p:cNvPr>
            <p:cNvCxnSpPr>
              <a:stCxn id="33" idx="6"/>
              <a:endCxn id="42" idx="2"/>
            </p:cNvCxnSpPr>
            <p:nvPr/>
          </p:nvCxnSpPr>
          <p:spPr>
            <a:xfrm flipV="1">
              <a:off x="6969571" y="3303143"/>
              <a:ext cx="984409" cy="333022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104DF1BA-BB10-40EA-AD68-0ACE7B28D3FB}"/>
                </a:ext>
              </a:extLst>
            </p:cNvPr>
            <p:cNvSpPr/>
            <p:nvPr/>
          </p:nvSpPr>
          <p:spPr>
            <a:xfrm>
              <a:off x="6649914" y="2877900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6" name="直線接點 45">
              <a:extLst>
                <a:ext uri="{FF2B5EF4-FFF2-40B4-BE49-F238E27FC236}">
                  <a16:creationId xmlns:a16="http://schemas.microsoft.com/office/drawing/2014/main" id="{37D9288C-21D2-458C-A584-B345FF984E2A}"/>
                </a:ext>
              </a:extLst>
            </p:cNvPr>
            <p:cNvCxnSpPr>
              <a:stCxn id="45" idx="6"/>
              <a:endCxn id="34" idx="2"/>
            </p:cNvCxnSpPr>
            <p:nvPr/>
          </p:nvCxnSpPr>
          <p:spPr>
            <a:xfrm>
              <a:off x="6969571" y="3037729"/>
              <a:ext cx="1022851" cy="1032243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" name="直線接點 46">
              <a:extLst>
                <a:ext uri="{FF2B5EF4-FFF2-40B4-BE49-F238E27FC236}">
                  <a16:creationId xmlns:a16="http://schemas.microsoft.com/office/drawing/2014/main" id="{1D01DF68-63A1-4292-9758-BA6EC79C5C3B}"/>
                </a:ext>
              </a:extLst>
            </p:cNvPr>
            <p:cNvCxnSpPr>
              <a:stCxn id="45" idx="6"/>
              <a:endCxn id="35" idx="2"/>
            </p:cNvCxnSpPr>
            <p:nvPr/>
          </p:nvCxnSpPr>
          <p:spPr>
            <a:xfrm>
              <a:off x="6969571" y="3037729"/>
              <a:ext cx="1022851" cy="1693652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" name="直線接點 47">
              <a:extLst>
                <a:ext uri="{FF2B5EF4-FFF2-40B4-BE49-F238E27FC236}">
                  <a16:creationId xmlns:a16="http://schemas.microsoft.com/office/drawing/2014/main" id="{A0374AEE-7935-4804-97EE-55C16DDC8A7C}"/>
                </a:ext>
              </a:extLst>
            </p:cNvPr>
            <p:cNvCxnSpPr>
              <a:stCxn id="45" idx="6"/>
              <a:endCxn id="42" idx="2"/>
            </p:cNvCxnSpPr>
            <p:nvPr/>
          </p:nvCxnSpPr>
          <p:spPr>
            <a:xfrm>
              <a:off x="6969571" y="3037729"/>
              <a:ext cx="984409" cy="26541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1A41E6F7-E6C0-43A1-8FEC-8FED327A43CF}"/>
                </a:ext>
              </a:extLst>
            </p:cNvPr>
            <p:cNvCxnSpPr>
              <a:stCxn id="16" idx="6"/>
              <a:endCxn id="33" idx="2"/>
            </p:cNvCxnSpPr>
            <p:nvPr/>
          </p:nvCxnSpPr>
          <p:spPr>
            <a:xfrm flipV="1">
              <a:off x="5643500" y="3636165"/>
              <a:ext cx="1006414" cy="454079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80C0559E-4638-4F22-9499-BD5671AF5E58}"/>
                </a:ext>
              </a:extLst>
            </p:cNvPr>
            <p:cNvCxnSpPr>
              <a:stCxn id="24" idx="6"/>
              <a:endCxn id="45" idx="2"/>
            </p:cNvCxnSpPr>
            <p:nvPr/>
          </p:nvCxnSpPr>
          <p:spPr>
            <a:xfrm flipV="1">
              <a:off x="5605058" y="3037729"/>
              <a:ext cx="1044856" cy="285686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id="{93A95805-F644-4BE2-88EF-B9C5CEBD4895}"/>
                </a:ext>
              </a:extLst>
            </p:cNvPr>
            <p:cNvCxnSpPr>
              <a:stCxn id="24" idx="6"/>
              <a:endCxn id="33" idx="2"/>
            </p:cNvCxnSpPr>
            <p:nvPr/>
          </p:nvCxnSpPr>
          <p:spPr>
            <a:xfrm>
              <a:off x="5605058" y="3323415"/>
              <a:ext cx="1044856" cy="31275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2" name="直線接點 51">
              <a:extLst>
                <a:ext uri="{FF2B5EF4-FFF2-40B4-BE49-F238E27FC236}">
                  <a16:creationId xmlns:a16="http://schemas.microsoft.com/office/drawing/2014/main" id="{0497EFF9-68FF-4CE9-BAD0-422A19713BBF}"/>
                </a:ext>
              </a:extLst>
            </p:cNvPr>
            <p:cNvCxnSpPr>
              <a:stCxn id="24" idx="6"/>
              <a:endCxn id="31" idx="2"/>
            </p:cNvCxnSpPr>
            <p:nvPr/>
          </p:nvCxnSpPr>
          <p:spPr>
            <a:xfrm>
              <a:off x="5605058" y="3323415"/>
              <a:ext cx="1044856" cy="100804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3" name="直線接點 52">
              <a:extLst>
                <a:ext uri="{FF2B5EF4-FFF2-40B4-BE49-F238E27FC236}">
                  <a16:creationId xmlns:a16="http://schemas.microsoft.com/office/drawing/2014/main" id="{A4F7D25C-0040-42E9-B325-F73B904A9E30}"/>
                </a:ext>
              </a:extLst>
            </p:cNvPr>
            <p:cNvCxnSpPr>
              <a:stCxn id="24" idx="6"/>
              <a:endCxn id="32" idx="2"/>
            </p:cNvCxnSpPr>
            <p:nvPr/>
          </p:nvCxnSpPr>
          <p:spPr>
            <a:xfrm>
              <a:off x="5605058" y="3323415"/>
              <a:ext cx="1044856" cy="1686392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4" name="直線接點 53">
              <a:extLst>
                <a:ext uri="{FF2B5EF4-FFF2-40B4-BE49-F238E27FC236}">
                  <a16:creationId xmlns:a16="http://schemas.microsoft.com/office/drawing/2014/main" id="{D044A531-56D3-49A4-BAC9-8FF93324B8D3}"/>
                </a:ext>
              </a:extLst>
            </p:cNvPr>
            <p:cNvCxnSpPr>
              <a:stCxn id="16" idx="6"/>
              <a:endCxn id="45" idx="2"/>
            </p:cNvCxnSpPr>
            <p:nvPr/>
          </p:nvCxnSpPr>
          <p:spPr>
            <a:xfrm flipV="1">
              <a:off x="5643500" y="3037729"/>
              <a:ext cx="1006414" cy="1052515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5" name="直線接點 54">
              <a:extLst>
                <a:ext uri="{FF2B5EF4-FFF2-40B4-BE49-F238E27FC236}">
                  <a16:creationId xmlns:a16="http://schemas.microsoft.com/office/drawing/2014/main" id="{D7D86B84-E02B-46AB-8CF5-26CDBA44D988}"/>
                </a:ext>
              </a:extLst>
            </p:cNvPr>
            <p:cNvCxnSpPr>
              <a:stCxn id="16" idx="6"/>
              <a:endCxn id="31" idx="2"/>
            </p:cNvCxnSpPr>
            <p:nvPr/>
          </p:nvCxnSpPr>
          <p:spPr>
            <a:xfrm>
              <a:off x="5643500" y="4090244"/>
              <a:ext cx="1006414" cy="241212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6" name="直線接點 55">
              <a:extLst>
                <a:ext uri="{FF2B5EF4-FFF2-40B4-BE49-F238E27FC236}">
                  <a16:creationId xmlns:a16="http://schemas.microsoft.com/office/drawing/2014/main" id="{B3BB4079-1F69-42F3-BBD9-E3311A511085}"/>
                </a:ext>
              </a:extLst>
            </p:cNvPr>
            <p:cNvCxnSpPr>
              <a:stCxn id="16" idx="6"/>
              <a:endCxn id="32" idx="2"/>
            </p:cNvCxnSpPr>
            <p:nvPr/>
          </p:nvCxnSpPr>
          <p:spPr>
            <a:xfrm>
              <a:off x="5643500" y="4090244"/>
              <a:ext cx="1006414" cy="919563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1F94D834-DAAD-4CAD-B725-05092DDE5198}"/>
                </a:ext>
              </a:extLst>
            </p:cNvPr>
            <p:cNvCxnSpPr>
              <a:stCxn id="17" idx="6"/>
              <a:endCxn id="45" idx="2"/>
            </p:cNvCxnSpPr>
            <p:nvPr/>
          </p:nvCxnSpPr>
          <p:spPr>
            <a:xfrm flipV="1">
              <a:off x="5643500" y="3037729"/>
              <a:ext cx="1006414" cy="171392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8" name="直線接點 57">
              <a:extLst>
                <a:ext uri="{FF2B5EF4-FFF2-40B4-BE49-F238E27FC236}">
                  <a16:creationId xmlns:a16="http://schemas.microsoft.com/office/drawing/2014/main" id="{89DF829B-4CCD-49A4-8C08-2E13791271B8}"/>
                </a:ext>
              </a:extLst>
            </p:cNvPr>
            <p:cNvCxnSpPr>
              <a:stCxn id="17" idx="6"/>
              <a:endCxn id="32" idx="2"/>
            </p:cNvCxnSpPr>
            <p:nvPr/>
          </p:nvCxnSpPr>
          <p:spPr>
            <a:xfrm>
              <a:off x="5643500" y="4751653"/>
              <a:ext cx="1006414" cy="25815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9" name="直線接點 58">
              <a:extLst>
                <a:ext uri="{FF2B5EF4-FFF2-40B4-BE49-F238E27FC236}">
                  <a16:creationId xmlns:a16="http://schemas.microsoft.com/office/drawing/2014/main" id="{9B016189-F00C-4C8B-B2A0-B27CBFC02FDD}"/>
                </a:ext>
              </a:extLst>
            </p:cNvPr>
            <p:cNvCxnSpPr>
              <a:stCxn id="17" idx="6"/>
              <a:endCxn id="33" idx="2"/>
            </p:cNvCxnSpPr>
            <p:nvPr/>
          </p:nvCxnSpPr>
          <p:spPr>
            <a:xfrm flipV="1">
              <a:off x="5643500" y="3636165"/>
              <a:ext cx="1006414" cy="1115488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0" name="直線接點 59">
              <a:extLst>
                <a:ext uri="{FF2B5EF4-FFF2-40B4-BE49-F238E27FC236}">
                  <a16:creationId xmlns:a16="http://schemas.microsoft.com/office/drawing/2014/main" id="{2C7C5C58-B99C-4331-B5D7-2132296C9544}"/>
                </a:ext>
              </a:extLst>
            </p:cNvPr>
            <p:cNvCxnSpPr>
              <a:stCxn id="17" idx="6"/>
              <a:endCxn id="31" idx="2"/>
            </p:cNvCxnSpPr>
            <p:nvPr/>
          </p:nvCxnSpPr>
          <p:spPr>
            <a:xfrm flipV="1">
              <a:off x="5643500" y="4331456"/>
              <a:ext cx="1006414" cy="420197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10455ACF-4E32-4A9A-B07B-C421DFD19F70}"/>
                </a:ext>
              </a:extLst>
            </p:cNvPr>
            <p:cNvCxnSpPr>
              <a:stCxn id="12" idx="6"/>
              <a:endCxn id="24" idx="2"/>
            </p:cNvCxnSpPr>
            <p:nvPr/>
          </p:nvCxnSpPr>
          <p:spPr>
            <a:xfrm flipV="1">
              <a:off x="4284987" y="3323415"/>
              <a:ext cx="1000414" cy="100804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62" name="圓角矩形 1">
            <a:extLst>
              <a:ext uri="{FF2B5EF4-FFF2-40B4-BE49-F238E27FC236}">
                <a16:creationId xmlns:a16="http://schemas.microsoft.com/office/drawing/2014/main" id="{61360958-F3C8-4F50-963F-282C05A499CF}"/>
              </a:ext>
            </a:extLst>
          </p:cNvPr>
          <p:cNvSpPr/>
          <p:nvPr/>
        </p:nvSpPr>
        <p:spPr>
          <a:xfrm>
            <a:off x="517190" y="1628719"/>
            <a:ext cx="4937760" cy="1402080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圓角矩形 24">
            <a:extLst>
              <a:ext uri="{FF2B5EF4-FFF2-40B4-BE49-F238E27FC236}">
                <a16:creationId xmlns:a16="http://schemas.microsoft.com/office/drawing/2014/main" id="{08226F8C-AD16-4259-827B-30FC0A7C53BC}"/>
              </a:ext>
            </a:extLst>
          </p:cNvPr>
          <p:cNvSpPr/>
          <p:nvPr/>
        </p:nvSpPr>
        <p:spPr>
          <a:xfrm>
            <a:off x="804693" y="1776480"/>
            <a:ext cx="4346749" cy="71932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圓角矩形 58">
            <a:extLst>
              <a:ext uri="{FF2B5EF4-FFF2-40B4-BE49-F238E27FC236}">
                <a16:creationId xmlns:a16="http://schemas.microsoft.com/office/drawing/2014/main" id="{0CA7A3AD-F1E2-4E19-AA24-EF20107CDD3C}"/>
              </a:ext>
            </a:extLst>
          </p:cNvPr>
          <p:cNvSpPr/>
          <p:nvPr/>
        </p:nvSpPr>
        <p:spPr>
          <a:xfrm>
            <a:off x="970885" y="1901919"/>
            <a:ext cx="1237508" cy="4565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DEB681B7-C6B7-44E9-893D-EADB4E54A194}"/>
              </a:ext>
            </a:extLst>
          </p:cNvPr>
          <p:cNvSpPr/>
          <p:nvPr/>
        </p:nvSpPr>
        <p:spPr>
          <a:xfrm>
            <a:off x="2565666" y="1254227"/>
            <a:ext cx="840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Server</a:t>
            </a:r>
            <a:endParaRPr lang="zh-TW" alt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9844873A-6F0F-48D8-A0D3-F5E003A811E7}"/>
              </a:ext>
            </a:extLst>
          </p:cNvPr>
          <p:cNvSpPr/>
          <p:nvPr/>
        </p:nvSpPr>
        <p:spPr>
          <a:xfrm>
            <a:off x="1993074" y="2457083"/>
            <a:ext cx="16560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b="1" dirty="0">
                <a:solidFill>
                  <a:schemeClr val="bg2">
                    <a:lumMod val="75000"/>
                  </a:schemeClr>
                </a:solidFill>
              </a:rPr>
              <a:t>global parameter</a:t>
            </a:r>
            <a:endParaRPr lang="zh-TW" altLang="en-US" sz="1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7" name="圓角矩形 120">
            <a:extLst>
              <a:ext uri="{FF2B5EF4-FFF2-40B4-BE49-F238E27FC236}">
                <a16:creationId xmlns:a16="http://schemas.microsoft.com/office/drawing/2014/main" id="{A272D97E-D21D-4369-988A-7B5F071410D7}"/>
              </a:ext>
            </a:extLst>
          </p:cNvPr>
          <p:cNvSpPr/>
          <p:nvPr/>
        </p:nvSpPr>
        <p:spPr>
          <a:xfrm>
            <a:off x="2986070" y="1909245"/>
            <a:ext cx="779768" cy="45650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圓角矩形 121">
            <a:extLst>
              <a:ext uri="{FF2B5EF4-FFF2-40B4-BE49-F238E27FC236}">
                <a16:creationId xmlns:a16="http://schemas.microsoft.com/office/drawing/2014/main" id="{0B5B6056-1281-4693-A336-70F80BF32B0A}"/>
              </a:ext>
            </a:extLst>
          </p:cNvPr>
          <p:cNvSpPr/>
          <p:nvPr/>
        </p:nvSpPr>
        <p:spPr>
          <a:xfrm>
            <a:off x="3890436" y="1903823"/>
            <a:ext cx="1047912" cy="45650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AEA9EEAB-7C52-4627-9699-0388C38784DC}"/>
              </a:ext>
            </a:extLst>
          </p:cNvPr>
          <p:cNvCxnSpPr/>
          <p:nvPr/>
        </p:nvCxnSpPr>
        <p:spPr>
          <a:xfrm flipV="1">
            <a:off x="2767467" y="2755225"/>
            <a:ext cx="59086" cy="1069164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>
            <a:extLst>
              <a:ext uri="{FF2B5EF4-FFF2-40B4-BE49-F238E27FC236}">
                <a16:creationId xmlns:a16="http://schemas.microsoft.com/office/drawing/2014/main" id="{28DB899E-221E-431F-887F-8F956584D233}"/>
              </a:ext>
            </a:extLst>
          </p:cNvPr>
          <p:cNvSpPr/>
          <p:nvPr/>
        </p:nvSpPr>
        <p:spPr>
          <a:xfrm>
            <a:off x="2911333" y="3171775"/>
            <a:ext cx="2755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6AA4D9"/>
                </a:solidFill>
              </a:rPr>
              <a:t>Upload </a:t>
            </a:r>
            <a:r>
              <a:rPr lang="en-US" altLang="zh-TW" dirty="0">
                <a:solidFill>
                  <a:srgbClr val="6AA4D9"/>
                </a:solidFill>
                <a:ea typeface="Microsoft JhengHei UI" panose="020B0604030504040204" pitchFamily="34" charset="-120"/>
              </a:rPr>
              <a:t>bound(</a:t>
            </a:r>
            <a:r>
              <a:rPr lang="zh-TW" altLang="en-US" dirty="0">
                <a:solidFill>
                  <a:srgbClr val="6AA4D9"/>
                </a:solidFill>
              </a:rPr>
              <a:t>∆</a:t>
            </a:r>
            <a:r>
              <a:rPr lang="en-US" altLang="zh-TW" dirty="0">
                <a:solidFill>
                  <a:srgbClr val="6AA4D9"/>
                </a:solidFill>
                <a:ea typeface="Microsoft JhengHei UI" panose="020B0604030504040204" pitchFamily="34" charset="-120"/>
              </a:rPr>
              <a:t>w + </a:t>
            </a:r>
            <a:r>
              <a:rPr lang="en-US" altLang="zh-TW" dirty="0" err="1">
                <a:solidFill>
                  <a:srgbClr val="6AA4D9"/>
                </a:solidFill>
                <a:ea typeface="Microsoft JhengHei UI" panose="020B0604030504040204" pitchFamily="34" charset="-120"/>
              </a:rPr>
              <a:t>r’</a:t>
            </a:r>
            <a:r>
              <a:rPr lang="en-US" altLang="zh-TW" baseline="-25000" dirty="0" err="1">
                <a:solidFill>
                  <a:srgbClr val="6AA4D9"/>
                </a:solidFill>
                <a:ea typeface="Microsoft JhengHei UI" panose="020B0604030504040204" pitchFamily="34" charset="-120"/>
              </a:rPr>
              <a:t>w</a:t>
            </a:r>
            <a:r>
              <a:rPr lang="en-US" altLang="zh-TW" dirty="0">
                <a:solidFill>
                  <a:srgbClr val="6AA4D9"/>
                </a:solidFill>
                <a:ea typeface="Microsoft JhengHei UI" panose="020B0604030504040204" pitchFamily="34" charset="-120"/>
              </a:rPr>
              <a:t> , </a:t>
            </a:r>
            <a:r>
              <a:rPr lang="el-GR" altLang="zh-TW" dirty="0">
                <a:solidFill>
                  <a:srgbClr val="6AA4D9"/>
                </a:solidFill>
                <a:ea typeface="Microsoft JhengHei UI" panose="020B0604030504040204" pitchFamily="34" charset="-120"/>
              </a:rPr>
              <a:t>γ</a:t>
            </a:r>
            <a:r>
              <a:rPr lang="en-US" altLang="zh-TW" dirty="0">
                <a:solidFill>
                  <a:srgbClr val="6AA4D9"/>
                </a:solidFill>
                <a:ea typeface="Microsoft JhengHei UI" panose="020B0604030504040204" pitchFamily="34" charset="-120"/>
              </a:rPr>
              <a:t>) </a:t>
            </a:r>
            <a:endParaRPr lang="zh-TW" altLang="en-US" dirty="0">
              <a:solidFill>
                <a:srgbClr val="6AA4D9"/>
              </a:solidFill>
            </a:endParaRPr>
          </a:p>
        </p:txBody>
      </p:sp>
      <p:pic>
        <p:nvPicPr>
          <p:cNvPr id="71" name="圖片 70">
            <a:extLst>
              <a:ext uri="{FF2B5EF4-FFF2-40B4-BE49-F238E27FC236}">
                <a16:creationId xmlns:a16="http://schemas.microsoft.com/office/drawing/2014/main" id="{0F4BE7FD-C9E8-4CF7-9846-F69532A5C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838" y="1166007"/>
            <a:ext cx="2667000" cy="2000250"/>
          </a:xfrm>
          <a:prstGeom prst="rect">
            <a:avLst/>
          </a:prstGeom>
        </p:spPr>
      </p:pic>
      <p:pic>
        <p:nvPicPr>
          <p:cNvPr id="73" name="圖片 72">
            <a:extLst>
              <a:ext uri="{FF2B5EF4-FFF2-40B4-BE49-F238E27FC236}">
                <a16:creationId xmlns:a16="http://schemas.microsoft.com/office/drawing/2014/main" id="{A6877E43-86F5-40E9-8508-CC2A9D5654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382" y="2630065"/>
            <a:ext cx="2668800" cy="2001600"/>
          </a:xfrm>
          <a:prstGeom prst="rect">
            <a:avLst/>
          </a:prstGeom>
        </p:spPr>
      </p:pic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237407AE-EB7B-4D55-9439-1C871BC998AF}"/>
              </a:ext>
            </a:extLst>
          </p:cNvPr>
          <p:cNvCxnSpPr>
            <a:cxnSpLocks/>
            <a:stCxn id="71" idx="0"/>
          </p:cNvCxnSpPr>
          <p:nvPr/>
        </p:nvCxnSpPr>
        <p:spPr>
          <a:xfrm flipV="1">
            <a:off x="8341338" y="588899"/>
            <a:ext cx="1157184" cy="5771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8E72B1B2-9CAC-412D-906E-AA8802FD3627}"/>
              </a:ext>
            </a:extLst>
          </p:cNvPr>
          <p:cNvCxnSpPr>
            <a:cxnSpLocks/>
            <a:stCxn id="73" idx="0"/>
          </p:cNvCxnSpPr>
          <p:nvPr/>
        </p:nvCxnSpPr>
        <p:spPr>
          <a:xfrm flipV="1">
            <a:off x="8334782" y="2426111"/>
            <a:ext cx="324891" cy="2039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0659BC6B-BB59-40E5-8774-9DD3424F9287}"/>
              </a:ext>
            </a:extLst>
          </p:cNvPr>
          <p:cNvSpPr txBox="1"/>
          <p:nvPr/>
        </p:nvSpPr>
        <p:spPr>
          <a:xfrm>
            <a:off x="6632823" y="1410448"/>
            <a:ext cx="4249813" cy="95410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Generate a random noise </a:t>
            </a:r>
            <a:r>
              <a:rPr lang="en-US" altLang="zh-TW" sz="14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</a:t>
            </a:r>
            <a:r>
              <a:rPr lang="en-US" altLang="zh-TW" sz="1400" baseline="-250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w</a:t>
            </a: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from the Laplace distribution whose scale (standard deviation) is two times larger than the distribution in </a:t>
            </a:r>
            <a:r>
              <a:rPr lang="en-US" altLang="zh-TW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step 1</a:t>
            </a:r>
            <a:endParaRPr lang="zh-TW" altLang="en-US" sz="1600" b="1" baseline="-250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2EFFFA40-6D7D-4BCB-98BD-334CBFE53221}"/>
              </a:ext>
            </a:extLst>
          </p:cNvPr>
          <p:cNvSpPr txBox="1"/>
          <p:nvPr/>
        </p:nvSpPr>
        <p:spPr>
          <a:xfrm>
            <a:off x="6625409" y="926135"/>
            <a:ext cx="4249813" cy="33855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Select a gradient </a:t>
            </a:r>
            <a:r>
              <a:rPr lang="zh-TW" altLang="en-US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∆</a:t>
            </a:r>
            <a:r>
              <a:rPr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w</a:t>
            </a:r>
            <a:endParaRPr lang="zh-TW" altLang="en-US" sz="1600" baseline="-250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28BB3F96-5607-40CD-B241-71018672370F}"/>
              </a:ext>
            </a:extLst>
          </p:cNvPr>
          <p:cNvSpPr txBox="1"/>
          <p:nvPr/>
        </p:nvSpPr>
        <p:spPr>
          <a:xfrm>
            <a:off x="6635252" y="4523542"/>
            <a:ext cx="4249503" cy="73866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Generate a random noise </a:t>
            </a:r>
            <a:r>
              <a:rPr lang="en-US" altLang="zh-TW" sz="14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r’</a:t>
            </a:r>
            <a:r>
              <a:rPr lang="en-US" altLang="zh-TW" sz="1400" baseline="-250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w</a:t>
            </a: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from the Laplace distribution whose scale is four times larger than the distribution in </a:t>
            </a:r>
            <a:r>
              <a:rPr lang="en-US" altLang="zh-TW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step 1</a:t>
            </a: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2AABC281-E4AC-4DA7-BE2B-B44BBED12404}"/>
              </a:ext>
            </a:extLst>
          </p:cNvPr>
          <p:cNvSpPr txBox="1"/>
          <p:nvPr/>
        </p:nvSpPr>
        <p:spPr>
          <a:xfrm>
            <a:off x="6625957" y="2356901"/>
            <a:ext cx="4254289" cy="2062103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If abs(bound(</a:t>
            </a:r>
            <a:r>
              <a:rPr lang="zh-TW" altLang="en-US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∆</a:t>
            </a:r>
            <a:r>
              <a:rPr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w, </a:t>
            </a:r>
            <a:r>
              <a:rPr lang="el-GR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γ</a:t>
            </a:r>
            <a:r>
              <a:rPr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)) + </a:t>
            </a:r>
            <a:r>
              <a:rPr lang="en-US" altLang="zh-TW" sz="16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</a:t>
            </a:r>
            <a:r>
              <a:rPr lang="en-US" altLang="zh-TW" sz="1600" baseline="-250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w</a:t>
            </a:r>
            <a:r>
              <a:rPr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zh-TW" altLang="en-US" sz="1600" dirty="0"/>
              <a:t>≥  </a:t>
            </a:r>
            <a:r>
              <a:rPr lang="el-GR" altLang="zh-TW" sz="1600" dirty="0"/>
              <a:t>τ</a:t>
            </a:r>
            <a:r>
              <a:rPr lang="en-US" altLang="zh-TW" sz="1600" dirty="0"/>
              <a:t> + </a:t>
            </a:r>
            <a:r>
              <a:rPr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</a:t>
            </a:r>
            <a:r>
              <a:rPr lang="el-GR" altLang="zh-TW" sz="1600" baseline="-25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τ</a:t>
            </a:r>
            <a:endParaRPr lang="en-US" altLang="zh-TW" sz="1600" baseline="-250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l-GR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γ </a:t>
            </a:r>
            <a:r>
              <a:rPr lang="en-US" altLang="zh-TW" sz="16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:</a:t>
            </a:r>
            <a:br>
              <a:rPr lang="en-US" altLang="zh-TW" sz="1600" b="1" dirty="0">
                <a:solidFill>
                  <a:schemeClr val="accent5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Bound on gradients shared with other clients. It can be set by the clients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l-GR" altLang="zh-TW" sz="1600" dirty="0"/>
              <a:t>τ</a:t>
            </a:r>
            <a:r>
              <a:rPr lang="en-US" altLang="zh-TW" sz="1600" dirty="0"/>
              <a:t>:</a:t>
            </a:r>
            <a:br>
              <a:rPr lang="en-US" altLang="zh-TW" sz="1600" b="1" dirty="0">
                <a:solidFill>
                  <a:schemeClr val="accent5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Threshold for gradient selection. It can be set by the clients</a:t>
            </a:r>
            <a:endParaRPr lang="zh-TW" altLang="en-US" sz="1600" baseline="-250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C5C692DE-992E-4AD9-93FA-A4DA424E203D}"/>
              </a:ext>
            </a:extLst>
          </p:cNvPr>
          <p:cNvGrpSpPr/>
          <p:nvPr/>
        </p:nvGrpSpPr>
        <p:grpSpPr>
          <a:xfrm>
            <a:off x="576392" y="3637940"/>
            <a:ext cx="4937760" cy="2717614"/>
            <a:chOff x="3965330" y="2877900"/>
            <a:chExt cx="4346749" cy="2291735"/>
          </a:xfrm>
        </p:grpSpPr>
        <p:sp>
          <p:nvSpPr>
            <p:cNvPr id="96" name="橢圓 95">
              <a:extLst>
                <a:ext uri="{FF2B5EF4-FFF2-40B4-BE49-F238E27FC236}">
                  <a16:creationId xmlns:a16="http://schemas.microsoft.com/office/drawing/2014/main" id="{F4E451B2-D37A-4B54-BD92-39663290D0D2}"/>
                </a:ext>
              </a:extLst>
            </p:cNvPr>
            <p:cNvSpPr/>
            <p:nvPr/>
          </p:nvSpPr>
          <p:spPr>
            <a:xfrm>
              <a:off x="3965330" y="4171627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橢圓 96">
              <a:extLst>
                <a:ext uri="{FF2B5EF4-FFF2-40B4-BE49-F238E27FC236}">
                  <a16:creationId xmlns:a16="http://schemas.microsoft.com/office/drawing/2014/main" id="{F5D1BBFC-0927-47F9-9396-03E231AD58D4}"/>
                </a:ext>
              </a:extLst>
            </p:cNvPr>
            <p:cNvSpPr/>
            <p:nvPr/>
          </p:nvSpPr>
          <p:spPr>
            <a:xfrm>
              <a:off x="3965330" y="4849978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橢圓 97">
              <a:extLst>
                <a:ext uri="{FF2B5EF4-FFF2-40B4-BE49-F238E27FC236}">
                  <a16:creationId xmlns:a16="http://schemas.microsoft.com/office/drawing/2014/main" id="{AD362FD2-4F2E-4BC3-8679-541EB1A16C70}"/>
                </a:ext>
              </a:extLst>
            </p:cNvPr>
            <p:cNvSpPr/>
            <p:nvPr/>
          </p:nvSpPr>
          <p:spPr>
            <a:xfrm>
              <a:off x="3965330" y="3476336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橢圓 98">
              <a:extLst>
                <a:ext uri="{FF2B5EF4-FFF2-40B4-BE49-F238E27FC236}">
                  <a16:creationId xmlns:a16="http://schemas.microsoft.com/office/drawing/2014/main" id="{EE37ACB0-CF9E-4E57-8C02-0790DA41A97E}"/>
                </a:ext>
              </a:extLst>
            </p:cNvPr>
            <p:cNvSpPr/>
            <p:nvPr/>
          </p:nvSpPr>
          <p:spPr>
            <a:xfrm>
              <a:off x="5323843" y="3930415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橢圓 99">
              <a:extLst>
                <a:ext uri="{FF2B5EF4-FFF2-40B4-BE49-F238E27FC236}">
                  <a16:creationId xmlns:a16="http://schemas.microsoft.com/office/drawing/2014/main" id="{78E11A45-9466-46FE-A64E-832E4C9F8687}"/>
                </a:ext>
              </a:extLst>
            </p:cNvPr>
            <p:cNvSpPr/>
            <p:nvPr/>
          </p:nvSpPr>
          <p:spPr>
            <a:xfrm>
              <a:off x="5323843" y="4591824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01" name="直線接點 100">
              <a:extLst>
                <a:ext uri="{FF2B5EF4-FFF2-40B4-BE49-F238E27FC236}">
                  <a16:creationId xmlns:a16="http://schemas.microsoft.com/office/drawing/2014/main" id="{BE67A094-015C-4B0F-B7E3-0A6D16B6A2E8}"/>
                </a:ext>
              </a:extLst>
            </p:cNvPr>
            <p:cNvCxnSpPr>
              <a:stCxn id="98" idx="6"/>
              <a:endCxn id="99" idx="2"/>
            </p:cNvCxnSpPr>
            <p:nvPr/>
          </p:nvCxnSpPr>
          <p:spPr>
            <a:xfrm>
              <a:off x="4284987" y="3636165"/>
              <a:ext cx="1038856" cy="454079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2" name="直線接點 101">
              <a:extLst>
                <a:ext uri="{FF2B5EF4-FFF2-40B4-BE49-F238E27FC236}">
                  <a16:creationId xmlns:a16="http://schemas.microsoft.com/office/drawing/2014/main" id="{D10947FB-053C-4C1E-9CBE-302F567377DA}"/>
                </a:ext>
              </a:extLst>
            </p:cNvPr>
            <p:cNvCxnSpPr>
              <a:stCxn id="96" idx="6"/>
              <a:endCxn id="99" idx="2"/>
            </p:cNvCxnSpPr>
            <p:nvPr/>
          </p:nvCxnSpPr>
          <p:spPr>
            <a:xfrm flipV="1">
              <a:off x="4284987" y="4090244"/>
              <a:ext cx="1038856" cy="241212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3" name="直線接點 102">
              <a:extLst>
                <a:ext uri="{FF2B5EF4-FFF2-40B4-BE49-F238E27FC236}">
                  <a16:creationId xmlns:a16="http://schemas.microsoft.com/office/drawing/2014/main" id="{1C298468-340F-4530-A161-21244596A4D3}"/>
                </a:ext>
              </a:extLst>
            </p:cNvPr>
            <p:cNvCxnSpPr>
              <a:stCxn id="97" idx="6"/>
              <a:endCxn id="99" idx="2"/>
            </p:cNvCxnSpPr>
            <p:nvPr/>
          </p:nvCxnSpPr>
          <p:spPr>
            <a:xfrm flipV="1">
              <a:off x="4284987" y="4090244"/>
              <a:ext cx="1038856" cy="919563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4" name="直線接點 103">
              <a:extLst>
                <a:ext uri="{FF2B5EF4-FFF2-40B4-BE49-F238E27FC236}">
                  <a16:creationId xmlns:a16="http://schemas.microsoft.com/office/drawing/2014/main" id="{26C2E2A4-07CD-45A5-AF0A-D99426224AA9}"/>
                </a:ext>
              </a:extLst>
            </p:cNvPr>
            <p:cNvCxnSpPr>
              <a:stCxn id="96" idx="6"/>
              <a:endCxn id="100" idx="2"/>
            </p:cNvCxnSpPr>
            <p:nvPr/>
          </p:nvCxnSpPr>
          <p:spPr>
            <a:xfrm>
              <a:off x="4284987" y="4331456"/>
              <a:ext cx="1038856" cy="420197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5" name="直線接點 104">
              <a:extLst>
                <a:ext uri="{FF2B5EF4-FFF2-40B4-BE49-F238E27FC236}">
                  <a16:creationId xmlns:a16="http://schemas.microsoft.com/office/drawing/2014/main" id="{42C37815-D8F1-46C4-A161-C078AF115BAC}"/>
                </a:ext>
              </a:extLst>
            </p:cNvPr>
            <p:cNvCxnSpPr>
              <a:stCxn id="98" idx="6"/>
              <a:endCxn id="100" idx="2"/>
            </p:cNvCxnSpPr>
            <p:nvPr/>
          </p:nvCxnSpPr>
          <p:spPr>
            <a:xfrm>
              <a:off x="4284987" y="3636165"/>
              <a:ext cx="1038856" cy="1115488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6" name="直線接點 105">
              <a:extLst>
                <a:ext uri="{FF2B5EF4-FFF2-40B4-BE49-F238E27FC236}">
                  <a16:creationId xmlns:a16="http://schemas.microsoft.com/office/drawing/2014/main" id="{B8985086-95A3-4EC2-B024-6E476F2707BE}"/>
                </a:ext>
              </a:extLst>
            </p:cNvPr>
            <p:cNvCxnSpPr>
              <a:stCxn id="97" idx="6"/>
              <a:endCxn id="100" idx="2"/>
            </p:cNvCxnSpPr>
            <p:nvPr/>
          </p:nvCxnSpPr>
          <p:spPr>
            <a:xfrm flipV="1">
              <a:off x="4284987" y="4751653"/>
              <a:ext cx="1038856" cy="25815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07" name="橢圓 106">
              <a:extLst>
                <a:ext uri="{FF2B5EF4-FFF2-40B4-BE49-F238E27FC236}">
                  <a16:creationId xmlns:a16="http://schemas.microsoft.com/office/drawing/2014/main" id="{91AAC2CB-5557-4B67-8A08-B0B08AEE4A33}"/>
                </a:ext>
              </a:extLst>
            </p:cNvPr>
            <p:cNvSpPr/>
            <p:nvPr/>
          </p:nvSpPr>
          <p:spPr>
            <a:xfrm>
              <a:off x="5285401" y="3163586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08" name="直線接點 107">
              <a:extLst>
                <a:ext uri="{FF2B5EF4-FFF2-40B4-BE49-F238E27FC236}">
                  <a16:creationId xmlns:a16="http://schemas.microsoft.com/office/drawing/2014/main" id="{143F4169-37CE-493F-8ED4-368ED1EDD48D}"/>
                </a:ext>
              </a:extLst>
            </p:cNvPr>
            <p:cNvCxnSpPr>
              <a:stCxn id="97" idx="6"/>
              <a:endCxn id="107" idx="2"/>
            </p:cNvCxnSpPr>
            <p:nvPr/>
          </p:nvCxnSpPr>
          <p:spPr>
            <a:xfrm flipV="1">
              <a:off x="4284987" y="3323415"/>
              <a:ext cx="1000414" cy="1686392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9" name="直線接點 108">
              <a:extLst>
                <a:ext uri="{FF2B5EF4-FFF2-40B4-BE49-F238E27FC236}">
                  <a16:creationId xmlns:a16="http://schemas.microsoft.com/office/drawing/2014/main" id="{A075EA09-D1FF-40B2-B8CB-6938C418817E}"/>
                </a:ext>
              </a:extLst>
            </p:cNvPr>
            <p:cNvCxnSpPr>
              <a:stCxn id="98" idx="6"/>
              <a:endCxn id="107" idx="2"/>
            </p:cNvCxnSpPr>
            <p:nvPr/>
          </p:nvCxnSpPr>
          <p:spPr>
            <a:xfrm flipV="1">
              <a:off x="4284987" y="3323415"/>
              <a:ext cx="1000414" cy="31275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0" name="橢圓 109">
              <a:extLst>
                <a:ext uri="{FF2B5EF4-FFF2-40B4-BE49-F238E27FC236}">
                  <a16:creationId xmlns:a16="http://schemas.microsoft.com/office/drawing/2014/main" id="{8056E6A1-57DB-4106-9640-F92FA504CC8D}"/>
                </a:ext>
              </a:extLst>
            </p:cNvPr>
            <p:cNvSpPr/>
            <p:nvPr/>
          </p:nvSpPr>
          <p:spPr>
            <a:xfrm>
              <a:off x="3965330" y="2877900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11" name="直線接點 110">
              <a:extLst>
                <a:ext uri="{FF2B5EF4-FFF2-40B4-BE49-F238E27FC236}">
                  <a16:creationId xmlns:a16="http://schemas.microsoft.com/office/drawing/2014/main" id="{06F5A1D9-3A14-4E52-A3B7-8A793574E298}"/>
                </a:ext>
              </a:extLst>
            </p:cNvPr>
            <p:cNvCxnSpPr>
              <a:stCxn id="110" idx="6"/>
              <a:endCxn id="99" idx="2"/>
            </p:cNvCxnSpPr>
            <p:nvPr/>
          </p:nvCxnSpPr>
          <p:spPr>
            <a:xfrm>
              <a:off x="4284987" y="3037729"/>
              <a:ext cx="1038856" cy="1052515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2" name="直線接點 111">
              <a:extLst>
                <a:ext uri="{FF2B5EF4-FFF2-40B4-BE49-F238E27FC236}">
                  <a16:creationId xmlns:a16="http://schemas.microsoft.com/office/drawing/2014/main" id="{A12E0562-765E-4F25-BBA1-33A7C79E03E0}"/>
                </a:ext>
              </a:extLst>
            </p:cNvPr>
            <p:cNvCxnSpPr>
              <a:stCxn id="110" idx="6"/>
              <a:endCxn id="100" idx="2"/>
            </p:cNvCxnSpPr>
            <p:nvPr/>
          </p:nvCxnSpPr>
          <p:spPr>
            <a:xfrm>
              <a:off x="4284987" y="3037729"/>
              <a:ext cx="1038856" cy="171392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3" name="直線接點 112">
              <a:extLst>
                <a:ext uri="{FF2B5EF4-FFF2-40B4-BE49-F238E27FC236}">
                  <a16:creationId xmlns:a16="http://schemas.microsoft.com/office/drawing/2014/main" id="{B6DD1F4F-71C2-42E1-8FB1-F58BB190768B}"/>
                </a:ext>
              </a:extLst>
            </p:cNvPr>
            <p:cNvCxnSpPr>
              <a:stCxn id="110" idx="6"/>
              <a:endCxn id="107" idx="2"/>
            </p:cNvCxnSpPr>
            <p:nvPr/>
          </p:nvCxnSpPr>
          <p:spPr>
            <a:xfrm>
              <a:off x="4284987" y="3037729"/>
              <a:ext cx="1000414" cy="285686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4" name="橢圓 113">
              <a:extLst>
                <a:ext uri="{FF2B5EF4-FFF2-40B4-BE49-F238E27FC236}">
                  <a16:creationId xmlns:a16="http://schemas.microsoft.com/office/drawing/2014/main" id="{AAF9ACE5-2BD8-4E04-BE49-8B5FC0B92F8A}"/>
                </a:ext>
              </a:extLst>
            </p:cNvPr>
            <p:cNvSpPr/>
            <p:nvPr/>
          </p:nvSpPr>
          <p:spPr>
            <a:xfrm>
              <a:off x="6649914" y="4171627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" name="橢圓 114">
              <a:extLst>
                <a:ext uri="{FF2B5EF4-FFF2-40B4-BE49-F238E27FC236}">
                  <a16:creationId xmlns:a16="http://schemas.microsoft.com/office/drawing/2014/main" id="{3211F2C1-8779-4E4A-9ACE-588FD4CD091E}"/>
                </a:ext>
              </a:extLst>
            </p:cNvPr>
            <p:cNvSpPr/>
            <p:nvPr/>
          </p:nvSpPr>
          <p:spPr>
            <a:xfrm>
              <a:off x="6649914" y="4849978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橢圓 115">
              <a:extLst>
                <a:ext uri="{FF2B5EF4-FFF2-40B4-BE49-F238E27FC236}">
                  <a16:creationId xmlns:a16="http://schemas.microsoft.com/office/drawing/2014/main" id="{25F0A1EA-2946-4755-BD9B-2231EE8E702F}"/>
                </a:ext>
              </a:extLst>
            </p:cNvPr>
            <p:cNvSpPr/>
            <p:nvPr/>
          </p:nvSpPr>
          <p:spPr>
            <a:xfrm>
              <a:off x="6649914" y="3476336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" name="橢圓 116">
              <a:extLst>
                <a:ext uri="{FF2B5EF4-FFF2-40B4-BE49-F238E27FC236}">
                  <a16:creationId xmlns:a16="http://schemas.microsoft.com/office/drawing/2014/main" id="{2FFF15C7-816B-495A-9742-47281D366821}"/>
                </a:ext>
              </a:extLst>
            </p:cNvPr>
            <p:cNvSpPr/>
            <p:nvPr/>
          </p:nvSpPr>
          <p:spPr>
            <a:xfrm>
              <a:off x="7992422" y="3910143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" name="橢圓 117">
              <a:extLst>
                <a:ext uri="{FF2B5EF4-FFF2-40B4-BE49-F238E27FC236}">
                  <a16:creationId xmlns:a16="http://schemas.microsoft.com/office/drawing/2014/main" id="{B98E6976-38AB-4EFB-98C6-0543E2E2FD69}"/>
                </a:ext>
              </a:extLst>
            </p:cNvPr>
            <p:cNvSpPr/>
            <p:nvPr/>
          </p:nvSpPr>
          <p:spPr>
            <a:xfrm>
              <a:off x="7992422" y="4571552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19" name="直線接點 118">
              <a:extLst>
                <a:ext uri="{FF2B5EF4-FFF2-40B4-BE49-F238E27FC236}">
                  <a16:creationId xmlns:a16="http://schemas.microsoft.com/office/drawing/2014/main" id="{E7BE5491-E70A-4A6C-9413-C968337C86AB}"/>
                </a:ext>
              </a:extLst>
            </p:cNvPr>
            <p:cNvCxnSpPr>
              <a:stCxn id="116" idx="6"/>
              <a:endCxn id="117" idx="2"/>
            </p:cNvCxnSpPr>
            <p:nvPr/>
          </p:nvCxnSpPr>
          <p:spPr>
            <a:xfrm>
              <a:off x="6969571" y="3636165"/>
              <a:ext cx="1022851" cy="433807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0" name="直線接點 119">
              <a:extLst>
                <a:ext uri="{FF2B5EF4-FFF2-40B4-BE49-F238E27FC236}">
                  <a16:creationId xmlns:a16="http://schemas.microsoft.com/office/drawing/2014/main" id="{A9E14F2F-977B-4AA9-8CCF-7E744A31C206}"/>
                </a:ext>
              </a:extLst>
            </p:cNvPr>
            <p:cNvCxnSpPr>
              <a:stCxn id="114" idx="6"/>
              <a:endCxn id="117" idx="2"/>
            </p:cNvCxnSpPr>
            <p:nvPr/>
          </p:nvCxnSpPr>
          <p:spPr>
            <a:xfrm flipV="1">
              <a:off x="6969571" y="4069972"/>
              <a:ext cx="1022851" cy="26148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1" name="直線接點 120">
              <a:extLst>
                <a:ext uri="{FF2B5EF4-FFF2-40B4-BE49-F238E27FC236}">
                  <a16:creationId xmlns:a16="http://schemas.microsoft.com/office/drawing/2014/main" id="{D0B4092B-B421-4A19-B925-66E24136B0A3}"/>
                </a:ext>
              </a:extLst>
            </p:cNvPr>
            <p:cNvCxnSpPr>
              <a:stCxn id="115" idx="6"/>
              <a:endCxn id="117" idx="2"/>
            </p:cNvCxnSpPr>
            <p:nvPr/>
          </p:nvCxnSpPr>
          <p:spPr>
            <a:xfrm flipV="1">
              <a:off x="6969571" y="4069972"/>
              <a:ext cx="1022851" cy="939835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2" name="直線接點 121">
              <a:extLst>
                <a:ext uri="{FF2B5EF4-FFF2-40B4-BE49-F238E27FC236}">
                  <a16:creationId xmlns:a16="http://schemas.microsoft.com/office/drawing/2014/main" id="{004AF5BF-5C23-4F22-85CF-67C55BB2A6D4}"/>
                </a:ext>
              </a:extLst>
            </p:cNvPr>
            <p:cNvCxnSpPr>
              <a:stCxn id="114" idx="6"/>
              <a:endCxn id="118" idx="2"/>
            </p:cNvCxnSpPr>
            <p:nvPr/>
          </p:nvCxnSpPr>
          <p:spPr>
            <a:xfrm>
              <a:off x="6969571" y="4331456"/>
              <a:ext cx="1022851" cy="399925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3" name="直線接點 122">
              <a:extLst>
                <a:ext uri="{FF2B5EF4-FFF2-40B4-BE49-F238E27FC236}">
                  <a16:creationId xmlns:a16="http://schemas.microsoft.com/office/drawing/2014/main" id="{0A544D6E-C335-499A-A21D-D0E524BFC769}"/>
                </a:ext>
              </a:extLst>
            </p:cNvPr>
            <p:cNvCxnSpPr>
              <a:stCxn id="116" idx="6"/>
              <a:endCxn id="118" idx="2"/>
            </p:cNvCxnSpPr>
            <p:nvPr/>
          </p:nvCxnSpPr>
          <p:spPr>
            <a:xfrm>
              <a:off x="6969571" y="3636165"/>
              <a:ext cx="1022851" cy="1095216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4" name="直線接點 123">
              <a:extLst>
                <a:ext uri="{FF2B5EF4-FFF2-40B4-BE49-F238E27FC236}">
                  <a16:creationId xmlns:a16="http://schemas.microsoft.com/office/drawing/2014/main" id="{65349B86-D2E1-4FE4-AB4B-A9102ECEA4CD}"/>
                </a:ext>
              </a:extLst>
            </p:cNvPr>
            <p:cNvCxnSpPr>
              <a:stCxn id="115" idx="6"/>
              <a:endCxn id="118" idx="2"/>
            </p:cNvCxnSpPr>
            <p:nvPr/>
          </p:nvCxnSpPr>
          <p:spPr>
            <a:xfrm flipV="1">
              <a:off x="6969571" y="4731381"/>
              <a:ext cx="1022851" cy="278426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25" name="橢圓 124">
              <a:extLst>
                <a:ext uri="{FF2B5EF4-FFF2-40B4-BE49-F238E27FC236}">
                  <a16:creationId xmlns:a16="http://schemas.microsoft.com/office/drawing/2014/main" id="{818096B3-CF4E-4ECA-B940-016049D2B329}"/>
                </a:ext>
              </a:extLst>
            </p:cNvPr>
            <p:cNvSpPr/>
            <p:nvPr/>
          </p:nvSpPr>
          <p:spPr>
            <a:xfrm>
              <a:off x="7953980" y="3143314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6" name="直線接點 125">
              <a:extLst>
                <a:ext uri="{FF2B5EF4-FFF2-40B4-BE49-F238E27FC236}">
                  <a16:creationId xmlns:a16="http://schemas.microsoft.com/office/drawing/2014/main" id="{317A4D89-29BC-466B-B5BE-97A558F8D323}"/>
                </a:ext>
              </a:extLst>
            </p:cNvPr>
            <p:cNvCxnSpPr>
              <a:stCxn id="115" idx="6"/>
              <a:endCxn id="125" idx="2"/>
            </p:cNvCxnSpPr>
            <p:nvPr/>
          </p:nvCxnSpPr>
          <p:spPr>
            <a:xfrm flipV="1">
              <a:off x="6969571" y="3303143"/>
              <a:ext cx="984409" cy="170666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7" name="直線接點 126">
              <a:extLst>
                <a:ext uri="{FF2B5EF4-FFF2-40B4-BE49-F238E27FC236}">
                  <a16:creationId xmlns:a16="http://schemas.microsoft.com/office/drawing/2014/main" id="{082C7626-9B1B-493D-9957-F96916205397}"/>
                </a:ext>
              </a:extLst>
            </p:cNvPr>
            <p:cNvCxnSpPr>
              <a:stCxn id="116" idx="6"/>
              <a:endCxn id="125" idx="2"/>
            </p:cNvCxnSpPr>
            <p:nvPr/>
          </p:nvCxnSpPr>
          <p:spPr>
            <a:xfrm flipV="1">
              <a:off x="6969571" y="3303143"/>
              <a:ext cx="984409" cy="333022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28" name="橢圓 127">
              <a:extLst>
                <a:ext uri="{FF2B5EF4-FFF2-40B4-BE49-F238E27FC236}">
                  <a16:creationId xmlns:a16="http://schemas.microsoft.com/office/drawing/2014/main" id="{F2582493-0BBD-4140-AEA8-D35353447FDC}"/>
                </a:ext>
              </a:extLst>
            </p:cNvPr>
            <p:cNvSpPr/>
            <p:nvPr/>
          </p:nvSpPr>
          <p:spPr>
            <a:xfrm>
              <a:off x="6649914" y="2877900"/>
              <a:ext cx="319657" cy="3196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9" name="直線接點 128">
              <a:extLst>
                <a:ext uri="{FF2B5EF4-FFF2-40B4-BE49-F238E27FC236}">
                  <a16:creationId xmlns:a16="http://schemas.microsoft.com/office/drawing/2014/main" id="{B6342C41-3A2B-4DE1-8BF9-53C217429341}"/>
                </a:ext>
              </a:extLst>
            </p:cNvPr>
            <p:cNvCxnSpPr>
              <a:stCxn id="128" idx="6"/>
              <a:endCxn id="117" idx="2"/>
            </p:cNvCxnSpPr>
            <p:nvPr/>
          </p:nvCxnSpPr>
          <p:spPr>
            <a:xfrm>
              <a:off x="6969571" y="3037729"/>
              <a:ext cx="1022851" cy="1032243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0" name="直線接點 129">
              <a:extLst>
                <a:ext uri="{FF2B5EF4-FFF2-40B4-BE49-F238E27FC236}">
                  <a16:creationId xmlns:a16="http://schemas.microsoft.com/office/drawing/2014/main" id="{29BA67F8-5135-4E58-B74D-68E7C3F35BAC}"/>
                </a:ext>
              </a:extLst>
            </p:cNvPr>
            <p:cNvCxnSpPr>
              <a:stCxn id="128" idx="6"/>
              <a:endCxn id="118" idx="2"/>
            </p:cNvCxnSpPr>
            <p:nvPr/>
          </p:nvCxnSpPr>
          <p:spPr>
            <a:xfrm>
              <a:off x="6969571" y="3037729"/>
              <a:ext cx="1022851" cy="1693652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" name="直線接點 130">
              <a:extLst>
                <a:ext uri="{FF2B5EF4-FFF2-40B4-BE49-F238E27FC236}">
                  <a16:creationId xmlns:a16="http://schemas.microsoft.com/office/drawing/2014/main" id="{1D3BFC75-D58F-4CC2-99E8-1DA08C2BFFF7}"/>
                </a:ext>
              </a:extLst>
            </p:cNvPr>
            <p:cNvCxnSpPr>
              <a:stCxn id="128" idx="6"/>
              <a:endCxn id="125" idx="2"/>
            </p:cNvCxnSpPr>
            <p:nvPr/>
          </p:nvCxnSpPr>
          <p:spPr>
            <a:xfrm>
              <a:off x="6969571" y="3037729"/>
              <a:ext cx="984409" cy="26541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" name="直線接點 131">
              <a:extLst>
                <a:ext uri="{FF2B5EF4-FFF2-40B4-BE49-F238E27FC236}">
                  <a16:creationId xmlns:a16="http://schemas.microsoft.com/office/drawing/2014/main" id="{F19EBE13-6F2F-497B-912B-82CDF78CD755}"/>
                </a:ext>
              </a:extLst>
            </p:cNvPr>
            <p:cNvCxnSpPr>
              <a:stCxn id="99" idx="6"/>
              <a:endCxn id="116" idx="2"/>
            </p:cNvCxnSpPr>
            <p:nvPr/>
          </p:nvCxnSpPr>
          <p:spPr>
            <a:xfrm flipV="1">
              <a:off x="5643500" y="3636165"/>
              <a:ext cx="1006414" cy="454079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" name="直線接點 132">
              <a:extLst>
                <a:ext uri="{FF2B5EF4-FFF2-40B4-BE49-F238E27FC236}">
                  <a16:creationId xmlns:a16="http://schemas.microsoft.com/office/drawing/2014/main" id="{7C95E2AF-EDBD-414C-8CBD-E33E98513311}"/>
                </a:ext>
              </a:extLst>
            </p:cNvPr>
            <p:cNvCxnSpPr>
              <a:stCxn id="107" idx="6"/>
              <a:endCxn id="128" idx="2"/>
            </p:cNvCxnSpPr>
            <p:nvPr/>
          </p:nvCxnSpPr>
          <p:spPr>
            <a:xfrm flipV="1">
              <a:off x="5605058" y="3037729"/>
              <a:ext cx="1044856" cy="285686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" name="直線接點 133">
              <a:extLst>
                <a:ext uri="{FF2B5EF4-FFF2-40B4-BE49-F238E27FC236}">
                  <a16:creationId xmlns:a16="http://schemas.microsoft.com/office/drawing/2014/main" id="{878B99B3-2C14-4011-93F2-D36954C57A75}"/>
                </a:ext>
              </a:extLst>
            </p:cNvPr>
            <p:cNvCxnSpPr>
              <a:stCxn id="107" idx="6"/>
              <a:endCxn id="116" idx="2"/>
            </p:cNvCxnSpPr>
            <p:nvPr/>
          </p:nvCxnSpPr>
          <p:spPr>
            <a:xfrm>
              <a:off x="5605058" y="3323415"/>
              <a:ext cx="1044856" cy="31275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" name="直線接點 134">
              <a:extLst>
                <a:ext uri="{FF2B5EF4-FFF2-40B4-BE49-F238E27FC236}">
                  <a16:creationId xmlns:a16="http://schemas.microsoft.com/office/drawing/2014/main" id="{44F04FAA-6B38-4919-BEAD-B9CB14B47AFB}"/>
                </a:ext>
              </a:extLst>
            </p:cNvPr>
            <p:cNvCxnSpPr>
              <a:stCxn id="107" idx="6"/>
              <a:endCxn id="114" idx="2"/>
            </p:cNvCxnSpPr>
            <p:nvPr/>
          </p:nvCxnSpPr>
          <p:spPr>
            <a:xfrm>
              <a:off x="5605058" y="3323415"/>
              <a:ext cx="1044856" cy="100804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" name="直線接點 135">
              <a:extLst>
                <a:ext uri="{FF2B5EF4-FFF2-40B4-BE49-F238E27FC236}">
                  <a16:creationId xmlns:a16="http://schemas.microsoft.com/office/drawing/2014/main" id="{87D05F7D-97ED-4EDE-B2A7-73D33984E639}"/>
                </a:ext>
              </a:extLst>
            </p:cNvPr>
            <p:cNvCxnSpPr>
              <a:stCxn id="107" idx="6"/>
              <a:endCxn id="115" idx="2"/>
            </p:cNvCxnSpPr>
            <p:nvPr/>
          </p:nvCxnSpPr>
          <p:spPr>
            <a:xfrm>
              <a:off x="5605058" y="3323415"/>
              <a:ext cx="1044856" cy="1686392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" name="直線接點 136">
              <a:extLst>
                <a:ext uri="{FF2B5EF4-FFF2-40B4-BE49-F238E27FC236}">
                  <a16:creationId xmlns:a16="http://schemas.microsoft.com/office/drawing/2014/main" id="{038B91DC-D9FF-4717-ADB3-EA95A390DB81}"/>
                </a:ext>
              </a:extLst>
            </p:cNvPr>
            <p:cNvCxnSpPr>
              <a:stCxn id="99" idx="6"/>
              <a:endCxn id="128" idx="2"/>
            </p:cNvCxnSpPr>
            <p:nvPr/>
          </p:nvCxnSpPr>
          <p:spPr>
            <a:xfrm flipV="1">
              <a:off x="5643500" y="3037729"/>
              <a:ext cx="1006414" cy="1052515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" name="直線接點 137">
              <a:extLst>
                <a:ext uri="{FF2B5EF4-FFF2-40B4-BE49-F238E27FC236}">
                  <a16:creationId xmlns:a16="http://schemas.microsoft.com/office/drawing/2014/main" id="{BA8D236D-0DE9-4C88-B6FD-943A145F9BA3}"/>
                </a:ext>
              </a:extLst>
            </p:cNvPr>
            <p:cNvCxnSpPr>
              <a:stCxn id="99" idx="6"/>
              <a:endCxn id="114" idx="2"/>
            </p:cNvCxnSpPr>
            <p:nvPr/>
          </p:nvCxnSpPr>
          <p:spPr>
            <a:xfrm>
              <a:off x="5643500" y="4090244"/>
              <a:ext cx="1006414" cy="241212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" name="直線接點 138">
              <a:extLst>
                <a:ext uri="{FF2B5EF4-FFF2-40B4-BE49-F238E27FC236}">
                  <a16:creationId xmlns:a16="http://schemas.microsoft.com/office/drawing/2014/main" id="{BB5E9FFF-334B-4737-81B2-CFEB326F7294}"/>
                </a:ext>
              </a:extLst>
            </p:cNvPr>
            <p:cNvCxnSpPr>
              <a:stCxn id="99" idx="6"/>
              <a:endCxn id="115" idx="2"/>
            </p:cNvCxnSpPr>
            <p:nvPr/>
          </p:nvCxnSpPr>
          <p:spPr>
            <a:xfrm>
              <a:off x="5643500" y="4090244"/>
              <a:ext cx="1006414" cy="919563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" name="直線接點 139">
              <a:extLst>
                <a:ext uri="{FF2B5EF4-FFF2-40B4-BE49-F238E27FC236}">
                  <a16:creationId xmlns:a16="http://schemas.microsoft.com/office/drawing/2014/main" id="{481AE80F-FBF2-406C-B7B1-259A46B05807}"/>
                </a:ext>
              </a:extLst>
            </p:cNvPr>
            <p:cNvCxnSpPr>
              <a:stCxn id="100" idx="6"/>
              <a:endCxn id="128" idx="2"/>
            </p:cNvCxnSpPr>
            <p:nvPr/>
          </p:nvCxnSpPr>
          <p:spPr>
            <a:xfrm flipV="1">
              <a:off x="5643500" y="3037729"/>
              <a:ext cx="1006414" cy="171392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" name="直線接點 140">
              <a:extLst>
                <a:ext uri="{FF2B5EF4-FFF2-40B4-BE49-F238E27FC236}">
                  <a16:creationId xmlns:a16="http://schemas.microsoft.com/office/drawing/2014/main" id="{3CAB2F75-7A3C-457E-8270-575BC2917AA5}"/>
                </a:ext>
              </a:extLst>
            </p:cNvPr>
            <p:cNvCxnSpPr>
              <a:stCxn id="100" idx="6"/>
              <a:endCxn id="115" idx="2"/>
            </p:cNvCxnSpPr>
            <p:nvPr/>
          </p:nvCxnSpPr>
          <p:spPr>
            <a:xfrm>
              <a:off x="5643500" y="4751653"/>
              <a:ext cx="1006414" cy="25815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" name="直線接點 141">
              <a:extLst>
                <a:ext uri="{FF2B5EF4-FFF2-40B4-BE49-F238E27FC236}">
                  <a16:creationId xmlns:a16="http://schemas.microsoft.com/office/drawing/2014/main" id="{AA9EA4A5-505E-4E61-A770-490289FE42DD}"/>
                </a:ext>
              </a:extLst>
            </p:cNvPr>
            <p:cNvCxnSpPr>
              <a:stCxn id="100" idx="6"/>
              <a:endCxn id="116" idx="2"/>
            </p:cNvCxnSpPr>
            <p:nvPr/>
          </p:nvCxnSpPr>
          <p:spPr>
            <a:xfrm flipV="1">
              <a:off x="5643500" y="3636165"/>
              <a:ext cx="1006414" cy="1115488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" name="直線接點 142">
              <a:extLst>
                <a:ext uri="{FF2B5EF4-FFF2-40B4-BE49-F238E27FC236}">
                  <a16:creationId xmlns:a16="http://schemas.microsoft.com/office/drawing/2014/main" id="{81045633-A695-4CC0-B8BC-087FD5A0B7B6}"/>
                </a:ext>
              </a:extLst>
            </p:cNvPr>
            <p:cNvCxnSpPr>
              <a:stCxn id="100" idx="6"/>
              <a:endCxn id="114" idx="2"/>
            </p:cNvCxnSpPr>
            <p:nvPr/>
          </p:nvCxnSpPr>
          <p:spPr>
            <a:xfrm flipV="1">
              <a:off x="5643500" y="4331456"/>
              <a:ext cx="1006414" cy="420197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" name="直線接點 143">
              <a:extLst>
                <a:ext uri="{FF2B5EF4-FFF2-40B4-BE49-F238E27FC236}">
                  <a16:creationId xmlns:a16="http://schemas.microsoft.com/office/drawing/2014/main" id="{E48DC50E-3A5A-4709-B7ED-23A54BE125F1}"/>
                </a:ext>
              </a:extLst>
            </p:cNvPr>
            <p:cNvCxnSpPr>
              <a:stCxn id="96" idx="6"/>
              <a:endCxn id="107" idx="2"/>
            </p:cNvCxnSpPr>
            <p:nvPr/>
          </p:nvCxnSpPr>
          <p:spPr>
            <a:xfrm flipV="1">
              <a:off x="4284987" y="3323415"/>
              <a:ext cx="1000414" cy="100804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46" name="矩形 145">
            <a:extLst>
              <a:ext uri="{FF2B5EF4-FFF2-40B4-BE49-F238E27FC236}">
                <a16:creationId xmlns:a16="http://schemas.microsoft.com/office/drawing/2014/main" id="{37053F10-9655-4C12-9CDB-23E270640374}"/>
              </a:ext>
            </a:extLst>
          </p:cNvPr>
          <p:cNvSpPr/>
          <p:nvPr/>
        </p:nvSpPr>
        <p:spPr>
          <a:xfrm>
            <a:off x="1893895" y="3306248"/>
            <a:ext cx="1747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4"/>
                </a:solidFill>
              </a:rPr>
              <a:t>Select a gradient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cxnSp>
        <p:nvCxnSpPr>
          <p:cNvPr id="148" name="接點: 肘形 147">
            <a:extLst>
              <a:ext uri="{FF2B5EF4-FFF2-40B4-BE49-F238E27FC236}">
                <a16:creationId xmlns:a16="http://schemas.microsoft.com/office/drawing/2014/main" id="{322546AF-C0B5-41C0-8AB0-E9A7AA477FE2}"/>
              </a:ext>
            </a:extLst>
          </p:cNvPr>
          <p:cNvCxnSpPr>
            <a:cxnSpLocks/>
            <a:stCxn id="80" idx="3"/>
            <a:endCxn id="83" idx="3"/>
          </p:cNvCxnSpPr>
          <p:nvPr/>
        </p:nvCxnSpPr>
        <p:spPr>
          <a:xfrm flipH="1" flipV="1">
            <a:off x="10875222" y="1095412"/>
            <a:ext cx="5024" cy="2292541"/>
          </a:xfrm>
          <a:prstGeom prst="bentConnector3">
            <a:avLst>
              <a:gd name="adj1" fmla="val -455015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接點: 肘形 150">
            <a:extLst>
              <a:ext uri="{FF2B5EF4-FFF2-40B4-BE49-F238E27FC236}">
                <a16:creationId xmlns:a16="http://schemas.microsoft.com/office/drawing/2014/main" id="{AF0409E5-8920-441D-BB05-F1B374B89D28}"/>
              </a:ext>
            </a:extLst>
          </p:cNvPr>
          <p:cNvCxnSpPr>
            <a:stCxn id="80" idx="3"/>
            <a:endCxn id="88" idx="3"/>
          </p:cNvCxnSpPr>
          <p:nvPr/>
        </p:nvCxnSpPr>
        <p:spPr>
          <a:xfrm>
            <a:off x="10880246" y="3387953"/>
            <a:ext cx="4509" cy="1504921"/>
          </a:xfrm>
          <a:prstGeom prst="bentConnector3">
            <a:avLst>
              <a:gd name="adj1" fmla="val 516986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文字方塊 153">
            <a:extLst>
              <a:ext uri="{FF2B5EF4-FFF2-40B4-BE49-F238E27FC236}">
                <a16:creationId xmlns:a16="http://schemas.microsoft.com/office/drawing/2014/main" id="{52638EE7-E717-445C-883B-E8D743267440}"/>
              </a:ext>
            </a:extLst>
          </p:cNvPr>
          <p:cNvSpPr txBox="1"/>
          <p:nvPr/>
        </p:nvSpPr>
        <p:spPr>
          <a:xfrm>
            <a:off x="11167818" y="2056779"/>
            <a:ext cx="561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6AA4D9"/>
                </a:solidFill>
              </a:rPr>
              <a:t>No</a:t>
            </a:r>
            <a:endParaRPr lang="zh-TW" altLang="en-US" dirty="0">
              <a:solidFill>
                <a:srgbClr val="6AA4D9"/>
              </a:solidFill>
            </a:endParaRPr>
          </a:p>
        </p:txBody>
      </p:sp>
      <p:sp>
        <p:nvSpPr>
          <p:cNvPr id="155" name="文字方塊 154">
            <a:extLst>
              <a:ext uri="{FF2B5EF4-FFF2-40B4-BE49-F238E27FC236}">
                <a16:creationId xmlns:a16="http://schemas.microsoft.com/office/drawing/2014/main" id="{BCB468B7-A8E4-44EC-82F0-1185BA1A2F0E}"/>
              </a:ext>
            </a:extLst>
          </p:cNvPr>
          <p:cNvSpPr txBox="1"/>
          <p:nvPr/>
        </p:nvSpPr>
        <p:spPr>
          <a:xfrm>
            <a:off x="11167818" y="3832334"/>
            <a:ext cx="561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6AA4D9"/>
                </a:solidFill>
              </a:rPr>
              <a:t>Yes</a:t>
            </a:r>
            <a:endParaRPr lang="zh-TW" altLang="en-US" dirty="0">
              <a:solidFill>
                <a:srgbClr val="6AA4D9"/>
              </a:solidFill>
            </a:endParaRPr>
          </a:p>
        </p:txBody>
      </p: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16A016AC-E38C-4F3B-9196-FB17BA68B566}"/>
              </a:ext>
            </a:extLst>
          </p:cNvPr>
          <p:cNvCxnSpPr>
            <a:cxnSpLocks/>
            <a:stCxn id="91" idx="3"/>
          </p:cNvCxnSpPr>
          <p:nvPr/>
        </p:nvCxnSpPr>
        <p:spPr>
          <a:xfrm flipV="1">
            <a:off x="5864049" y="4870395"/>
            <a:ext cx="1176921" cy="4717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圖片 90">
            <a:extLst>
              <a:ext uri="{FF2B5EF4-FFF2-40B4-BE49-F238E27FC236}">
                <a16:creationId xmlns:a16="http://schemas.microsoft.com/office/drawing/2014/main" id="{C5FE99C4-E98E-4568-A5BD-46012FFE8F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049" y="4342020"/>
            <a:ext cx="2667000" cy="2000250"/>
          </a:xfrm>
          <a:prstGeom prst="rect">
            <a:avLst/>
          </a:prstGeom>
        </p:spPr>
      </p:pic>
      <p:sp>
        <p:nvSpPr>
          <p:cNvPr id="74" name="矩形 73">
            <a:extLst>
              <a:ext uri="{FF2B5EF4-FFF2-40B4-BE49-F238E27FC236}">
                <a16:creationId xmlns:a16="http://schemas.microsoft.com/office/drawing/2014/main" id="{F3D587AA-6419-4B1A-8FFC-204FE7D268C7}"/>
              </a:ext>
            </a:extLst>
          </p:cNvPr>
          <p:cNvSpPr/>
          <p:nvPr/>
        </p:nvSpPr>
        <p:spPr>
          <a:xfrm>
            <a:off x="4852104" y="3177747"/>
            <a:ext cx="363120" cy="3767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9BF1DB19-9F75-4E5F-8D87-A313A5383AC9}"/>
              </a:ext>
            </a:extLst>
          </p:cNvPr>
          <p:cNvSpPr/>
          <p:nvPr/>
        </p:nvSpPr>
        <p:spPr>
          <a:xfrm>
            <a:off x="3982899" y="2681896"/>
            <a:ext cx="2365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Add noise to gradients!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8" name="文字方塊 77"/>
          <p:cNvSpPr txBox="1"/>
          <p:nvPr/>
        </p:nvSpPr>
        <p:spPr>
          <a:xfrm>
            <a:off x="9424462" y="3371830"/>
            <a:ext cx="1045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比較胖</a:t>
            </a:r>
          </a:p>
        </p:txBody>
      </p:sp>
      <p:sp>
        <p:nvSpPr>
          <p:cNvPr id="79" name="文字方塊 78"/>
          <p:cNvSpPr txBox="1"/>
          <p:nvPr/>
        </p:nvSpPr>
        <p:spPr>
          <a:xfrm>
            <a:off x="1883961" y="775921"/>
            <a:ext cx="4728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bound(</a:t>
            </a:r>
            <a:r>
              <a:rPr lang="zh-TW" altLang="en-US" b="1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∆</a:t>
            </a:r>
            <a:r>
              <a:rPr lang="en-US" altLang="zh-TW" b="1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w, </a:t>
            </a:r>
            <a:r>
              <a:rPr lang="el-GR" altLang="zh-TW" b="1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γ</a:t>
            </a:r>
            <a:r>
              <a:rPr lang="en-US" altLang="zh-TW" b="1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) 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: enforces 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∆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w to be in range [</a:t>
            </a:r>
            <a:r>
              <a:rPr lang="el-GR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γ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,-</a:t>
            </a:r>
            <a:r>
              <a:rPr lang="el-GR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γ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] (truncates 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∆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w if outside the range)</a:t>
            </a:r>
            <a:endParaRPr lang="zh-TW" altLang="en-US" dirty="0"/>
          </a:p>
        </p:txBody>
      </p:sp>
      <p:sp>
        <p:nvSpPr>
          <p:cNvPr id="147" name="文字方塊 146"/>
          <p:cNvSpPr txBox="1"/>
          <p:nvPr/>
        </p:nvSpPr>
        <p:spPr>
          <a:xfrm>
            <a:off x="5608219" y="4740737"/>
            <a:ext cx="1045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更胖</a:t>
            </a:r>
          </a:p>
        </p:txBody>
      </p:sp>
    </p:spTree>
    <p:extLst>
      <p:ext uri="{BB962C8B-B14F-4D97-AF65-F5344CB8AC3E}">
        <p14:creationId xmlns:p14="http://schemas.microsoft.com/office/powerpoint/2010/main" val="13880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81" grpId="0" animBg="1"/>
      <p:bldP spid="2" grpId="0"/>
      <p:bldP spid="70" grpId="0"/>
      <p:bldP spid="3" grpId="0" animBg="1"/>
      <p:bldP spid="83" grpId="0" animBg="1"/>
      <p:bldP spid="88" grpId="0" animBg="1"/>
      <p:bldP spid="80" grpId="0" animBg="1"/>
      <p:bldP spid="146" grpId="0"/>
      <p:bldP spid="146" grpId="1"/>
      <p:bldP spid="154" grpId="0"/>
      <p:bldP spid="155" grpId="0"/>
      <p:bldP spid="74" grpId="0" animBg="1"/>
      <p:bldP spid="145" grpId="0"/>
      <p:bldP spid="78" grpId="0"/>
      <p:bldP spid="78" grpId="1"/>
      <p:bldP spid="79" grpId="0"/>
      <p:bldP spid="147" grpId="0"/>
      <p:bldP spid="14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16A0D49-8F92-468B-A8BB-CA76FB1DA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18EAF2-1B9B-4A06-888E-9E6889357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75082" y="53430"/>
            <a:ext cx="1048390" cy="1688161"/>
          </a:xfrm>
        </p:spPr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AD03DEC-148F-4436-9926-18761DCF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9580A-7D5E-4B69-9F1B-6E9BF8ACC237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085782D-205E-467A-B6EB-46B40751F500}"/>
              </a:ext>
            </a:extLst>
          </p:cNvPr>
          <p:cNvSpPr txBox="1"/>
          <p:nvPr/>
        </p:nvSpPr>
        <p:spPr>
          <a:xfrm>
            <a:off x="1833093" y="2939365"/>
            <a:ext cx="410478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5400" dirty="0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endParaRPr lang="zh-TW" alt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64C43E14-4D10-4900-9F5E-9844DB1D8555}"/>
              </a:ext>
            </a:extLst>
          </p:cNvPr>
          <p:cNvCxnSpPr>
            <a:cxnSpLocks/>
          </p:cNvCxnSpPr>
          <p:nvPr/>
        </p:nvCxnSpPr>
        <p:spPr>
          <a:xfrm>
            <a:off x="5732890" y="3001228"/>
            <a:ext cx="0" cy="855544"/>
          </a:xfrm>
          <a:prstGeom prst="line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81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3311CC59-464B-4D3D-9F8F-D7F8FAE393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8" t="10834" r="3553" b="7748"/>
          <a:stretch/>
        </p:blipFill>
        <p:spPr>
          <a:xfrm>
            <a:off x="6265333" y="2265501"/>
            <a:ext cx="4763911" cy="154657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BEC2EAE-E974-470E-BEA0-A636B7374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7555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Datasets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168447-D86F-47CF-A8A6-66706E7CB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52084"/>
            <a:ext cx="10515600" cy="4351338"/>
          </a:xfrm>
        </p:spPr>
        <p:txBody>
          <a:bodyPr/>
          <a:lstStyle/>
          <a:p>
            <a:r>
              <a:rPr lang="en-US" altLang="zh-TW" dirty="0"/>
              <a:t>MNIST</a:t>
            </a:r>
          </a:p>
          <a:p>
            <a:pPr lvl="1"/>
            <a:r>
              <a:rPr lang="en-US" altLang="zh-TW" dirty="0"/>
              <a:t>Handwritten digits formatted</a:t>
            </a:r>
          </a:p>
          <a:p>
            <a:pPr lvl="1"/>
            <a:r>
              <a:rPr lang="en-US" altLang="zh-TW" dirty="0"/>
              <a:t>32x32 images</a:t>
            </a:r>
          </a:p>
          <a:p>
            <a:pPr lvl="1"/>
            <a:r>
              <a:rPr lang="en-US" altLang="zh-TW" dirty="0"/>
              <a:t>10 classes (0~9)</a:t>
            </a:r>
          </a:p>
          <a:p>
            <a:pPr marL="457200" lvl="1" indent="0">
              <a:buNone/>
            </a:pPr>
            <a:endParaRPr lang="en-US" altLang="zh-TW" dirty="0"/>
          </a:p>
          <a:p>
            <a:r>
              <a:rPr lang="en-US" altLang="zh-TW" dirty="0"/>
              <a:t>SVHN</a:t>
            </a:r>
          </a:p>
          <a:p>
            <a:pPr lvl="1"/>
            <a:r>
              <a:rPr lang="en-US" altLang="zh-TW" dirty="0"/>
              <a:t>House numbers</a:t>
            </a:r>
          </a:p>
          <a:p>
            <a:pPr lvl="1"/>
            <a:r>
              <a:rPr lang="en-US" altLang="zh-TW" dirty="0"/>
              <a:t>32x32 images</a:t>
            </a:r>
          </a:p>
          <a:p>
            <a:pPr lvl="1"/>
            <a:r>
              <a:rPr lang="en-US" altLang="zh-TW" dirty="0"/>
              <a:t>10 classes (0~9)</a:t>
            </a:r>
          </a:p>
          <a:p>
            <a:pPr lvl="1"/>
            <a:r>
              <a:rPr lang="en-US" altLang="zh-TW" dirty="0"/>
              <a:t>RGB color information covert to YUV</a:t>
            </a:r>
            <a:endParaRPr lang="zh-TW" altLang="en-US" dirty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F32B0AA-01D1-4434-9CC0-BEE8A8BEF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9580A-7D5E-4B69-9F1B-6E9BF8ACC237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242C043-61BF-4988-BD49-9425EFFF4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811" y="3193613"/>
            <a:ext cx="3228231" cy="321318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982721B-CD9B-49A9-9E0C-A84812D00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7759" y="1647417"/>
            <a:ext cx="4049530" cy="245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9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EC2EAE-E974-470E-BEA0-A636B7374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65329"/>
            <a:ext cx="10879159" cy="1325563"/>
          </a:xfrm>
        </p:spPr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Neural Network Architectures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168447-D86F-47CF-A8A6-66706E7CB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383" y="1624865"/>
            <a:ext cx="10515600" cy="4351338"/>
          </a:xfrm>
        </p:spPr>
        <p:txBody>
          <a:bodyPr/>
          <a:lstStyle/>
          <a:p>
            <a:r>
              <a:rPr lang="en-US" altLang="zh-TW" dirty="0"/>
              <a:t>Use Torch7 </a:t>
            </a:r>
            <a:r>
              <a:rPr lang="en-US" altLang="zh-TW" dirty="0" err="1"/>
              <a:t>nn</a:t>
            </a:r>
            <a:r>
              <a:rPr lang="en-US" altLang="zh-TW" dirty="0"/>
              <a:t> packages</a:t>
            </a:r>
          </a:p>
          <a:p>
            <a:pPr lvl="1"/>
            <a:r>
              <a:rPr lang="en-US" altLang="zh-TW" dirty="0"/>
              <a:t>MLP</a:t>
            </a:r>
          </a:p>
          <a:p>
            <a:pPr lvl="1"/>
            <a:r>
              <a:rPr lang="en-US" altLang="zh-TW" dirty="0"/>
              <a:t>CNN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0A4CF4E-73E7-4C9B-ACF6-3DEA02438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9580A-7D5E-4B69-9F1B-6E9BF8ACC237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FD221EDA-0724-49E6-BBB8-6708DB86E4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14" t="5604" r="8165" b="22696"/>
          <a:stretch/>
        </p:blipFill>
        <p:spPr>
          <a:xfrm>
            <a:off x="5439579" y="1581617"/>
            <a:ext cx="4760562" cy="146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6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2085782D-205E-467A-B6EB-46B40751F500}"/>
              </a:ext>
            </a:extLst>
          </p:cNvPr>
          <p:cNvSpPr txBox="1"/>
          <p:nvPr/>
        </p:nvSpPr>
        <p:spPr>
          <a:xfrm>
            <a:off x="1991070" y="2097215"/>
            <a:ext cx="4707725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5400" dirty="0">
                <a:latin typeface="Arial" panose="020B0604020202020204" pitchFamily="34" charset="0"/>
                <a:cs typeface="Arial" panose="020B0604020202020204" pitchFamily="34" charset="0"/>
              </a:rPr>
              <a:t>What is Federated Learning?</a:t>
            </a:r>
            <a:endParaRPr lang="zh-TW" alt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64C43E14-4D10-4900-9F5E-9844DB1D8555}"/>
              </a:ext>
            </a:extLst>
          </p:cNvPr>
          <p:cNvCxnSpPr>
            <a:cxnSpLocks/>
          </p:cNvCxnSpPr>
          <p:nvPr/>
        </p:nvCxnSpPr>
        <p:spPr>
          <a:xfrm>
            <a:off x="5835187" y="2995997"/>
            <a:ext cx="0" cy="855544"/>
          </a:xfrm>
          <a:prstGeom prst="line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3496162-C4B2-410E-BB31-E2E334088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9580A-7D5E-4B69-9F1B-6E9BF8ACC237}" type="slidenum">
              <a:rPr lang="zh-TW" altLang="en-US" smtClean="0"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361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884C8313-E249-4F9C-8A4A-BA08024CEF71}"/>
              </a:ext>
            </a:extLst>
          </p:cNvPr>
          <p:cNvSpPr txBox="1"/>
          <p:nvPr/>
        </p:nvSpPr>
        <p:spPr>
          <a:xfrm>
            <a:off x="7602828" y="1594659"/>
            <a:ext cx="431963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M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: batch size</a:t>
            </a:r>
          </a:p>
          <a:p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el-GR" altLang="zh-TW" b="1" i="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θ</a:t>
            </a:r>
            <a:r>
              <a:rPr lang="en-US" altLang="zh-TW" b="1" i="0" baseline="-2500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u</a:t>
            </a:r>
            <a:r>
              <a:rPr lang="en-US" altLang="zh-TW" b="0" i="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: fraction of  parameters for upload</a:t>
            </a:r>
          </a:p>
          <a:p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en-US" altLang="zh-TW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SGD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: All training data is pooled for centralized training</a:t>
            </a:r>
          </a:p>
          <a:p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(server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直接拿所有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training data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來訓練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)</a:t>
            </a:r>
          </a:p>
          <a:p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The fraction of parameters for download is always set to </a:t>
            </a:r>
            <a:r>
              <a:rPr lang="en-US" altLang="zh-TW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in the experiments of this paper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1D95D4D-3995-432C-9034-F6D1C21F3EF8}"/>
              </a:ext>
            </a:extLst>
          </p:cNvPr>
          <p:cNvGrpSpPr/>
          <p:nvPr/>
        </p:nvGrpSpPr>
        <p:grpSpPr>
          <a:xfrm>
            <a:off x="0" y="227848"/>
            <a:ext cx="12003933" cy="1325563"/>
            <a:chOff x="0" y="227848"/>
            <a:chExt cx="12003933" cy="1325563"/>
          </a:xfrm>
        </p:grpSpPr>
        <p:sp>
          <p:nvSpPr>
            <p:cNvPr id="6" name="標題 1">
              <a:extLst>
                <a:ext uri="{FF2B5EF4-FFF2-40B4-BE49-F238E27FC236}">
                  <a16:creationId xmlns:a16="http://schemas.microsoft.com/office/drawing/2014/main" id="{FE471E4D-69D4-468A-A5AE-34B137FE9F1D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27848"/>
              <a:ext cx="12003933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TW" sz="4000" dirty="0">
                  <a:latin typeface="Arial" panose="020B0604020202020204" pitchFamily="34" charset="0"/>
                  <a:cs typeface="Arial" panose="020B0604020202020204" pitchFamily="34" charset="0"/>
                </a:rPr>
                <a:t>Accuracy for </a:t>
              </a:r>
              <a:r>
                <a:rPr lang="en-US" altLang="zh-TW" sz="4000" dirty="0">
                  <a:latin typeface="Arial" panose="020B0604020202020204" pitchFamily="34" charset="0"/>
                  <a:ea typeface="Microsoft JhengHei UI" panose="020B0604030504040204" pitchFamily="34" charset="-120"/>
                  <a:cs typeface="Arial" panose="020B0604020202020204" pitchFamily="34" charset="0"/>
                </a:rPr>
                <a:t>Different</a:t>
              </a:r>
              <a:r>
                <a:rPr lang="en-US" altLang="zh-TW" sz="4000" dirty="0">
                  <a:latin typeface="Arial" panose="020B0604020202020204" pitchFamily="34" charset="0"/>
                  <a:cs typeface="Arial" panose="020B0604020202020204" pitchFamily="34" charset="0"/>
                </a:rPr>
                <a:t> Batch Sizes </a:t>
              </a:r>
              <a:r>
                <a:rPr lang="en-US" altLang="zh-TW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zh-TW" sz="3600" dirty="0">
                  <a:latin typeface="Arial" panose="020B0604020202020204" pitchFamily="34" charset="0"/>
                  <a:cs typeface="Arial" panose="020B0604020202020204" pitchFamily="34" charset="0"/>
                </a:rPr>
                <a:t>Round-Robin)</a:t>
              </a:r>
              <a:endParaRPr lang="zh-TW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F3F206F-0542-4BD2-AE33-FB7195B99C74}"/>
                </a:ext>
              </a:extLst>
            </p:cNvPr>
            <p:cNvSpPr/>
            <p:nvPr/>
          </p:nvSpPr>
          <p:spPr>
            <a:xfrm>
              <a:off x="2961825" y="439369"/>
              <a:ext cx="549151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TW" alt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8CA5A872-4A53-401B-A453-F893AB8ADF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8" t="1594" r="5853"/>
          <a:stretch/>
        </p:blipFill>
        <p:spPr>
          <a:xfrm>
            <a:off x="457439" y="1148643"/>
            <a:ext cx="6884025" cy="5584468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3413854-1D90-4D64-B9F8-052E6BB59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9580A-7D5E-4B69-9F1B-6E9BF8ACC237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A7451EC-CAB2-41E7-899E-762BA4F081F6}"/>
              </a:ext>
            </a:extLst>
          </p:cNvPr>
          <p:cNvSpPr txBox="1"/>
          <p:nvPr/>
        </p:nvSpPr>
        <p:spPr>
          <a:xfrm>
            <a:off x="7602828" y="4795803"/>
            <a:ext cx="4319634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Batch size M=1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時，當上傳的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gradient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比較少時（</a:t>
            </a:r>
            <a:r>
              <a:rPr lang="el-GR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θ</a:t>
            </a:r>
            <a:r>
              <a:rPr lang="en-US" altLang="zh-TW" b="1" baseline="-250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u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小），收斂比較慢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9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BAF274E3-A2E9-46C4-A00C-407D9D9458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31" b="33343"/>
          <a:stretch/>
        </p:blipFill>
        <p:spPr>
          <a:xfrm>
            <a:off x="215631" y="2033081"/>
            <a:ext cx="7897237" cy="2237043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DC6AC967-B678-4ACE-88B3-1A386A366E79}"/>
              </a:ext>
            </a:extLst>
          </p:cNvPr>
          <p:cNvSpPr txBox="1">
            <a:spLocks/>
          </p:cNvSpPr>
          <p:nvPr/>
        </p:nvSpPr>
        <p:spPr>
          <a:xfrm>
            <a:off x="0" y="309002"/>
            <a:ext cx="120039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Different Architectures and Parameter Sharing Rates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37B7A7B-4055-42C2-8BBC-65BFD027C705}"/>
              </a:ext>
            </a:extLst>
          </p:cNvPr>
          <p:cNvSpPr txBox="1"/>
          <p:nvPr/>
        </p:nvSpPr>
        <p:spPr>
          <a:xfrm>
            <a:off x="505537" y="4668640"/>
            <a:ext cx="65260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Batch size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M = 1</a:t>
            </a:r>
          </a:p>
          <a:p>
            <a:r>
              <a:rPr lang="en-US" altLang="zh-TW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Standalone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: Use only local data to train local model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DB8F249-2F79-4193-9919-75AC1ACF0497}"/>
              </a:ext>
            </a:extLst>
          </p:cNvPr>
          <p:cNvSpPr/>
          <p:nvPr/>
        </p:nvSpPr>
        <p:spPr>
          <a:xfrm>
            <a:off x="6614402" y="2412142"/>
            <a:ext cx="856441" cy="6326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2F3AB58-E282-4DF8-B2B7-0B1DA90747BC}"/>
              </a:ext>
            </a:extLst>
          </p:cNvPr>
          <p:cNvSpPr/>
          <p:nvPr/>
        </p:nvSpPr>
        <p:spPr>
          <a:xfrm>
            <a:off x="6594743" y="3521253"/>
            <a:ext cx="856441" cy="6326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45FC770-F84C-4E49-AA2C-3A68D7AF0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9580A-7D5E-4B69-9F1B-6E9BF8ACC237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3" name="左大括弧 2"/>
          <p:cNvSpPr/>
          <p:nvPr/>
        </p:nvSpPr>
        <p:spPr>
          <a:xfrm rot="5400000">
            <a:off x="4680820" y="651035"/>
            <a:ext cx="306099" cy="2541431"/>
          </a:xfrm>
          <a:prstGeom prst="leftBrace">
            <a:avLst>
              <a:gd name="adj1" fmla="val 91651"/>
              <a:gd name="adj2" fmla="val 49779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4676776" y="1367843"/>
            <a:ext cx="333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TW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θ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1432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247EFE7-1BE7-4CB7-A872-07DFCA0AC1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00" t="2834"/>
          <a:stretch/>
        </p:blipFill>
        <p:spPr>
          <a:xfrm>
            <a:off x="0" y="1191516"/>
            <a:ext cx="6605081" cy="5666484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4A9FC369-0889-4CB9-97C1-6838B6D92A5B}"/>
              </a:ext>
            </a:extLst>
          </p:cNvPr>
          <p:cNvSpPr txBox="1">
            <a:spLocks/>
          </p:cNvSpPr>
          <p:nvPr/>
        </p:nvSpPr>
        <p:spPr>
          <a:xfrm>
            <a:off x="0" y="179840"/>
            <a:ext cx="120039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>
                <a:latin typeface="Arial" panose="020B0604020202020204" pitchFamily="34" charset="0"/>
                <a:cs typeface="Arial" panose="020B0604020202020204" pitchFamily="34" charset="0"/>
              </a:rPr>
              <a:t>Different Exchange Protocols and # Participants</a:t>
            </a:r>
            <a:endParaRPr lang="zh-TW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7C75368-EFE2-4CD7-B568-0730F0DF4C23}"/>
              </a:ext>
            </a:extLst>
          </p:cNvPr>
          <p:cNvSpPr txBox="1"/>
          <p:nvPr/>
        </p:nvSpPr>
        <p:spPr>
          <a:xfrm>
            <a:off x="6731541" y="1563045"/>
            <a:ext cx="4951378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M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: batch size</a:t>
            </a:r>
          </a:p>
          <a:p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en-US" altLang="zh-TW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N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: number of participants</a:t>
            </a:r>
          </a:p>
          <a:p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el-GR" altLang="zh-TW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θ</a:t>
            </a:r>
            <a:r>
              <a:rPr lang="en-US" altLang="zh-TW" b="1" baseline="-25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u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: fraction of  parameters for </a:t>
            </a:r>
            <a:r>
              <a:rPr lang="en-US" altLang="zh-TW" i="1" u="sng" dirty="0">
                <a:solidFill>
                  <a:srgbClr val="00B05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upload</a:t>
            </a:r>
          </a:p>
          <a:p>
            <a:endParaRPr lang="en-US" altLang="zh-TW" b="1" i="0" dirty="0">
              <a:effectLst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el-GR" altLang="zh-TW" b="1" i="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θ</a:t>
            </a:r>
            <a:r>
              <a:rPr lang="en-US" altLang="zh-TW" b="1" i="0" baseline="-2500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</a:t>
            </a:r>
            <a:r>
              <a:rPr lang="en-US" altLang="zh-TW" b="0" i="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: fraction of  parameters for </a:t>
            </a:r>
            <a:r>
              <a:rPr lang="en-US" altLang="zh-TW" b="0" i="1" u="sng" dirty="0">
                <a:solidFill>
                  <a:srgbClr val="FF0000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download</a:t>
            </a:r>
          </a:p>
          <a:p>
            <a:endParaRPr lang="en-US" altLang="zh-TW" b="0" i="0" dirty="0">
              <a:effectLst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en-US" altLang="zh-TW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SGD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: All training data is pooled for centralized training.</a:t>
            </a:r>
          </a:p>
          <a:p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en-US" altLang="zh-TW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Standalone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: Each participants trains independently on his own data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6F58AA1-9BCA-4CE7-A40B-70B882967627}"/>
              </a:ext>
            </a:extLst>
          </p:cNvPr>
          <p:cNvSpPr/>
          <p:nvPr/>
        </p:nvSpPr>
        <p:spPr>
          <a:xfrm>
            <a:off x="1955260" y="1210972"/>
            <a:ext cx="807395" cy="194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83BEDCE-DA3B-43A7-B0F9-73F361807CED}"/>
              </a:ext>
            </a:extLst>
          </p:cNvPr>
          <p:cNvSpPr/>
          <p:nvPr/>
        </p:nvSpPr>
        <p:spPr>
          <a:xfrm>
            <a:off x="5068111" y="1220700"/>
            <a:ext cx="807395" cy="194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E2B4F98-09CA-43BE-87A8-A7B95D79CD8E}"/>
              </a:ext>
            </a:extLst>
          </p:cNvPr>
          <p:cNvSpPr/>
          <p:nvPr/>
        </p:nvSpPr>
        <p:spPr>
          <a:xfrm>
            <a:off x="1935804" y="4138998"/>
            <a:ext cx="807395" cy="194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FB88E9-A278-420A-B73D-75795278FD45}"/>
              </a:ext>
            </a:extLst>
          </p:cNvPr>
          <p:cNvSpPr/>
          <p:nvPr/>
        </p:nvSpPr>
        <p:spPr>
          <a:xfrm>
            <a:off x="5068111" y="4138998"/>
            <a:ext cx="807395" cy="194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243949-7664-4BD4-B3FF-AA2E2C22134F}"/>
              </a:ext>
            </a:extLst>
          </p:cNvPr>
          <p:cNvSpPr/>
          <p:nvPr/>
        </p:nvSpPr>
        <p:spPr>
          <a:xfrm>
            <a:off x="768484" y="1220700"/>
            <a:ext cx="807395" cy="19455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877645-1500-4520-BD85-E61F25C3379A}"/>
              </a:ext>
            </a:extLst>
          </p:cNvPr>
          <p:cNvSpPr/>
          <p:nvPr/>
        </p:nvSpPr>
        <p:spPr>
          <a:xfrm>
            <a:off x="3881335" y="1217459"/>
            <a:ext cx="807395" cy="19455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FADFF64-4975-4C52-9A56-3362FA9E0C3B}"/>
              </a:ext>
            </a:extLst>
          </p:cNvPr>
          <p:cNvSpPr/>
          <p:nvPr/>
        </p:nvSpPr>
        <p:spPr>
          <a:xfrm>
            <a:off x="787939" y="4138997"/>
            <a:ext cx="787940" cy="2300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267893C-7448-4FCF-97E1-591FF07E291E}"/>
              </a:ext>
            </a:extLst>
          </p:cNvPr>
          <p:cNvSpPr/>
          <p:nvPr/>
        </p:nvSpPr>
        <p:spPr>
          <a:xfrm>
            <a:off x="3881335" y="4143741"/>
            <a:ext cx="787940" cy="22527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AA1554B-2B01-430B-81EE-963C59641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9580A-7D5E-4B69-9F1B-6E9BF8ACC237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675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  <p:bldP spid="14" grpId="0" animBg="1"/>
      <p:bldP spid="14" grpId="1" animBg="1"/>
      <p:bldP spid="15" grpId="0" animBg="1"/>
      <p:bldP spid="15" grpId="1" animBg="1"/>
      <p:bldP spid="16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FC10D748-C041-4D6A-BFD5-7461941E82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5" t="2262"/>
          <a:stretch/>
        </p:blipFill>
        <p:spPr>
          <a:xfrm>
            <a:off x="-1" y="1185607"/>
            <a:ext cx="6504563" cy="5672393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39021EAF-A3C0-483B-BD50-79A4EC026206}"/>
              </a:ext>
            </a:extLst>
          </p:cNvPr>
          <p:cNvSpPr txBox="1">
            <a:spLocks/>
          </p:cNvSpPr>
          <p:nvPr/>
        </p:nvSpPr>
        <p:spPr>
          <a:xfrm>
            <a:off x="-1" y="184946"/>
            <a:ext cx="120039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>
                <a:latin typeface="Arial" panose="020B0604020202020204" pitchFamily="34" charset="0"/>
                <a:cs typeface="Arial" panose="020B0604020202020204" pitchFamily="34" charset="0"/>
              </a:rPr>
              <a:t>Different Exchange Protocols and # Participants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78572DA-B91F-499B-8B53-7A9DB325D952}"/>
              </a:ext>
            </a:extLst>
          </p:cNvPr>
          <p:cNvSpPr/>
          <p:nvPr/>
        </p:nvSpPr>
        <p:spPr>
          <a:xfrm>
            <a:off x="1964987" y="1229810"/>
            <a:ext cx="807395" cy="194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2856310-A971-418F-87C8-FDCC7B7DFD08}"/>
              </a:ext>
            </a:extLst>
          </p:cNvPr>
          <p:cNvSpPr/>
          <p:nvPr/>
        </p:nvSpPr>
        <p:spPr>
          <a:xfrm>
            <a:off x="5038926" y="1210062"/>
            <a:ext cx="826852" cy="2240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3C59343-C9B5-4F7A-B1C9-5F429E522415}"/>
              </a:ext>
            </a:extLst>
          </p:cNvPr>
          <p:cNvSpPr/>
          <p:nvPr/>
        </p:nvSpPr>
        <p:spPr>
          <a:xfrm>
            <a:off x="817123" y="1229810"/>
            <a:ext cx="807395" cy="18482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8792EEF-95AB-49DE-B9B2-DD0C1120BF6D}"/>
              </a:ext>
            </a:extLst>
          </p:cNvPr>
          <p:cNvSpPr/>
          <p:nvPr/>
        </p:nvSpPr>
        <p:spPr>
          <a:xfrm>
            <a:off x="3891062" y="1185607"/>
            <a:ext cx="756000" cy="24848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DF51C69-0387-4363-BF1F-1B4EBA73C21A}"/>
              </a:ext>
            </a:extLst>
          </p:cNvPr>
          <p:cNvSpPr/>
          <p:nvPr/>
        </p:nvSpPr>
        <p:spPr>
          <a:xfrm>
            <a:off x="1964987" y="4128358"/>
            <a:ext cx="787124" cy="2013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93D4A32-6364-47D7-BBC4-AB39AFE9B6D1}"/>
              </a:ext>
            </a:extLst>
          </p:cNvPr>
          <p:cNvSpPr/>
          <p:nvPr/>
        </p:nvSpPr>
        <p:spPr>
          <a:xfrm>
            <a:off x="817123" y="4118630"/>
            <a:ext cx="710120" cy="20133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940BD6A-56EB-4B45-8533-025D9EF56842}"/>
              </a:ext>
            </a:extLst>
          </p:cNvPr>
          <p:cNvSpPr/>
          <p:nvPr/>
        </p:nvSpPr>
        <p:spPr>
          <a:xfrm>
            <a:off x="5026363" y="4118631"/>
            <a:ext cx="826852" cy="2323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CEACA11-F1F2-4F97-8BA5-DF3FE4FB4B2D}"/>
              </a:ext>
            </a:extLst>
          </p:cNvPr>
          <p:cNvSpPr/>
          <p:nvPr/>
        </p:nvSpPr>
        <p:spPr>
          <a:xfrm>
            <a:off x="3898770" y="4118630"/>
            <a:ext cx="710120" cy="21106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EDFBE5E-9B6C-40BB-B161-7A3AA2678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9580A-7D5E-4B69-9F1B-6E9BF8ACC237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7C75368-EFE2-4CD7-B568-0730F0DF4C23}"/>
              </a:ext>
            </a:extLst>
          </p:cNvPr>
          <p:cNvSpPr txBox="1"/>
          <p:nvPr/>
        </p:nvSpPr>
        <p:spPr>
          <a:xfrm>
            <a:off x="6731541" y="1563045"/>
            <a:ext cx="4951378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M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: batch size</a:t>
            </a:r>
          </a:p>
          <a:p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en-US" altLang="zh-TW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N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: number of participants</a:t>
            </a:r>
          </a:p>
          <a:p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el-GR" altLang="zh-TW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θ</a:t>
            </a:r>
            <a:r>
              <a:rPr lang="en-US" altLang="zh-TW" b="1" baseline="-25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u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: fraction of  parameters for </a:t>
            </a:r>
            <a:r>
              <a:rPr lang="en-US" altLang="zh-TW" i="1" u="sng" dirty="0">
                <a:solidFill>
                  <a:srgbClr val="00B05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upload</a:t>
            </a:r>
          </a:p>
          <a:p>
            <a:endParaRPr lang="en-US" altLang="zh-TW" b="1" i="0" dirty="0">
              <a:effectLst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el-GR" altLang="zh-TW" b="1" i="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θ</a:t>
            </a:r>
            <a:r>
              <a:rPr lang="en-US" altLang="zh-TW" b="1" i="0" baseline="-2500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</a:t>
            </a:r>
            <a:r>
              <a:rPr lang="en-US" altLang="zh-TW" b="0" i="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: fraction of  parameters for </a:t>
            </a:r>
            <a:r>
              <a:rPr lang="en-US" altLang="zh-TW" b="0" i="1" u="sng" dirty="0">
                <a:solidFill>
                  <a:srgbClr val="FF0000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download</a:t>
            </a:r>
          </a:p>
          <a:p>
            <a:endParaRPr lang="en-US" altLang="zh-TW" b="0" i="0" dirty="0">
              <a:effectLst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en-US" altLang="zh-TW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SGD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: All training data is pooled for centralized training.</a:t>
            </a:r>
          </a:p>
          <a:p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en-US" altLang="zh-TW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Standalone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: Each participants trains independently on his own data</a:t>
            </a:r>
          </a:p>
        </p:txBody>
      </p:sp>
    </p:spTree>
    <p:extLst>
      <p:ext uri="{BB962C8B-B14F-4D97-AF65-F5344CB8AC3E}">
        <p14:creationId xmlns:p14="http://schemas.microsoft.com/office/powerpoint/2010/main" val="122045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  <p:bldP spid="16" grpId="0" animBg="1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4B078D1-81A2-45F7-9248-AE6A1FF3EC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2" t="5610" r="2278"/>
          <a:stretch/>
        </p:blipFill>
        <p:spPr>
          <a:xfrm>
            <a:off x="136188" y="1161894"/>
            <a:ext cx="6096000" cy="5696106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62704B-728F-4685-8263-D8766CC18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8375" y="1539478"/>
            <a:ext cx="5411821" cy="4044199"/>
          </a:xfrm>
          <a:solidFill>
            <a:schemeClr val="accent4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zh-TW" sz="2000" b="1" dirty="0">
                <a:solidFill>
                  <a:schemeClr val="accent1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Largest values</a:t>
            </a:r>
            <a:r>
              <a:rPr lang="en-US" altLang="zh-TW" sz="2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:</a:t>
            </a:r>
          </a:p>
          <a:p>
            <a:pPr lvl="1"/>
            <a:r>
              <a:rPr lang="en-US" altLang="zh-TW" sz="1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Sort gradients and select starting from the biggest.</a:t>
            </a:r>
          </a:p>
          <a:p>
            <a:pPr marL="457200" lvl="1" indent="0">
              <a:buNone/>
            </a:pPr>
            <a:endParaRPr lang="en-US" altLang="zh-TW" sz="23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sz="2000" b="1" dirty="0">
                <a:solidFill>
                  <a:schemeClr val="accent1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Random with threshold</a:t>
            </a:r>
            <a:r>
              <a:rPr lang="en-US" altLang="zh-TW" sz="20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:</a:t>
            </a:r>
            <a:r>
              <a:rPr lang="en-US" altLang="zh-TW" sz="2000" b="1" dirty="0">
                <a:solidFill>
                  <a:schemeClr val="accent1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 </a:t>
            </a:r>
          </a:p>
          <a:p>
            <a:pPr marL="719138" lvl="1" indent="-261938"/>
            <a:r>
              <a:rPr lang="el-GR" altLang="zh-TW" sz="18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γ</a:t>
            </a:r>
            <a:r>
              <a:rPr lang="en-US" altLang="zh-TW" sz="18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: </a:t>
            </a:r>
            <a:r>
              <a:rPr lang="en-US" altLang="zh-TW" sz="1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bound on gradients shared with other clients</a:t>
            </a:r>
          </a:p>
          <a:p>
            <a:pPr marL="719138" lvl="1" indent="-261938"/>
            <a:r>
              <a:rPr lang="el-GR" altLang="zh-TW" sz="18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τ</a:t>
            </a:r>
            <a:r>
              <a:rPr lang="en-US" altLang="zh-TW" sz="18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: </a:t>
            </a:r>
            <a:r>
              <a:rPr lang="en-US" altLang="zh-TW" sz="1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threshold for gradient selection. It can be set by the clients</a:t>
            </a:r>
            <a:endParaRPr lang="en-US" altLang="zh-TW" sz="18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lang="en-US" altLang="zh-TW" sz="18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Truncate gradient values ∆w into the [−0.001, 0.001] ([</a:t>
            </a:r>
            <a:r>
              <a:rPr lang="el-GR" altLang="zh-TW" sz="1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γ</a:t>
            </a:r>
            <a:r>
              <a:rPr lang="en-US" altLang="zh-TW" sz="1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, -</a:t>
            </a:r>
            <a:r>
              <a:rPr lang="el-GR" altLang="zh-TW" sz="1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γ</a:t>
            </a:r>
            <a:r>
              <a:rPr lang="en-US" altLang="zh-TW" sz="1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]</a:t>
            </a:r>
            <a:r>
              <a:rPr lang="en-US" altLang="zh-TW" sz="18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en-US" altLang="zh-TW" sz="18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Upload if abs(∆w) ≥ τ = 0.0001</a:t>
            </a:r>
          </a:p>
          <a:p>
            <a:pPr lvl="1"/>
            <a:r>
              <a:rPr lang="en-US" altLang="zh-TW" sz="18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Batch size M = 1</a:t>
            </a:r>
            <a:endParaRPr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58A93CF-5DC3-401E-B72D-0F5182F9E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9580A-7D5E-4B69-9F1B-6E9BF8ACC237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90370E4A-E8CD-48FA-BBC3-CB6CEECEC666}"/>
              </a:ext>
            </a:extLst>
          </p:cNvPr>
          <p:cNvSpPr txBox="1">
            <a:spLocks/>
          </p:cNvSpPr>
          <p:nvPr/>
        </p:nvSpPr>
        <p:spPr>
          <a:xfrm>
            <a:off x="0" y="539962"/>
            <a:ext cx="120039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Different Gradient Selection Criteria</a:t>
            </a:r>
            <a:endParaRPr lang="zh-TW" altLang="en-US" dirty="0"/>
          </a:p>
          <a:p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F43CC7B-5879-4A33-815E-C8903594EFB9}"/>
              </a:ext>
            </a:extLst>
          </p:cNvPr>
          <p:cNvSpPr/>
          <p:nvPr/>
        </p:nvSpPr>
        <p:spPr>
          <a:xfrm>
            <a:off x="865762" y="1161249"/>
            <a:ext cx="437745" cy="20428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97A9D0A-252F-4B93-9312-FDAA57565A4E}"/>
              </a:ext>
            </a:extLst>
          </p:cNvPr>
          <p:cNvSpPr/>
          <p:nvPr/>
        </p:nvSpPr>
        <p:spPr>
          <a:xfrm>
            <a:off x="3766224" y="1161249"/>
            <a:ext cx="437745" cy="20428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8E6AA15-B182-4806-B6EF-9ABF1BE0DB65}"/>
              </a:ext>
            </a:extLst>
          </p:cNvPr>
          <p:cNvSpPr/>
          <p:nvPr/>
        </p:nvSpPr>
        <p:spPr>
          <a:xfrm>
            <a:off x="2023353" y="1336643"/>
            <a:ext cx="807397" cy="1556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6F5F040-2888-4E49-863E-BAB4ADA0C5B8}"/>
              </a:ext>
            </a:extLst>
          </p:cNvPr>
          <p:cNvSpPr/>
          <p:nvPr/>
        </p:nvSpPr>
        <p:spPr>
          <a:xfrm>
            <a:off x="4735744" y="1333725"/>
            <a:ext cx="1227312" cy="1556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E831E88-95CB-49D8-82AF-80FCB3C0B908}"/>
              </a:ext>
            </a:extLst>
          </p:cNvPr>
          <p:cNvSpPr/>
          <p:nvPr/>
        </p:nvSpPr>
        <p:spPr>
          <a:xfrm>
            <a:off x="885218" y="3894721"/>
            <a:ext cx="428017" cy="17503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74AE08E-C50C-4CD4-8000-44224418DF2E}"/>
              </a:ext>
            </a:extLst>
          </p:cNvPr>
          <p:cNvSpPr/>
          <p:nvPr/>
        </p:nvSpPr>
        <p:spPr>
          <a:xfrm>
            <a:off x="3775952" y="3894720"/>
            <a:ext cx="428017" cy="18965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E5B08C9-4EB1-42B8-BA8F-E91095537E11}"/>
              </a:ext>
            </a:extLst>
          </p:cNvPr>
          <p:cNvSpPr/>
          <p:nvPr/>
        </p:nvSpPr>
        <p:spPr>
          <a:xfrm>
            <a:off x="2023352" y="4039131"/>
            <a:ext cx="807397" cy="1556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93F5C99-5472-4CE2-9157-5D554F14C092}"/>
              </a:ext>
            </a:extLst>
          </p:cNvPr>
          <p:cNvSpPr/>
          <p:nvPr/>
        </p:nvSpPr>
        <p:spPr>
          <a:xfrm>
            <a:off x="4717095" y="4048381"/>
            <a:ext cx="1227312" cy="1556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018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  <p:bldP spid="14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978242A-16CE-4C25-98AB-A8BD0F8A8D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4" t="3393" r="3610" b="14370"/>
          <a:stretch/>
        </p:blipFill>
        <p:spPr>
          <a:xfrm>
            <a:off x="0" y="1821934"/>
            <a:ext cx="7418101" cy="2906450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00922FE3-24D3-477A-924E-A22E184216BE}"/>
              </a:ext>
            </a:extLst>
          </p:cNvPr>
          <p:cNvSpPr txBox="1">
            <a:spLocks/>
          </p:cNvSpPr>
          <p:nvPr/>
        </p:nvSpPr>
        <p:spPr>
          <a:xfrm>
            <a:off x="0" y="429560"/>
            <a:ext cx="120039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Different # Participants and Learning Rate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6C7A385-772D-4731-B93F-ECF111ED2CC4}"/>
              </a:ext>
            </a:extLst>
          </p:cNvPr>
          <p:cNvSpPr txBox="1"/>
          <p:nvPr/>
        </p:nvSpPr>
        <p:spPr>
          <a:xfrm>
            <a:off x="7658426" y="1821934"/>
            <a:ext cx="4507633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M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: batch size</a:t>
            </a:r>
          </a:p>
          <a:p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en-US" altLang="zh-TW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N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: number of participants</a:t>
            </a:r>
          </a:p>
          <a:p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el-GR" altLang="zh-TW" b="1" i="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α</a:t>
            </a:r>
            <a:r>
              <a:rPr lang="en-US" altLang="zh-TW" b="0" i="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: learning rate</a:t>
            </a:r>
          </a:p>
          <a:p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el-GR" altLang="zh-TW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θ</a:t>
            </a:r>
            <a:r>
              <a:rPr lang="en-US" altLang="zh-TW" b="1" baseline="-25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u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: fraction of  parameters for upload</a:t>
            </a:r>
          </a:p>
          <a:p>
            <a:endParaRPr lang="en-US" altLang="zh-TW" b="1" i="0" dirty="0">
              <a:effectLst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el-GR" altLang="zh-TW" b="1" i="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θ</a:t>
            </a:r>
            <a:r>
              <a:rPr lang="en-US" altLang="zh-TW" b="1" i="0" baseline="-2500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</a:t>
            </a:r>
            <a:r>
              <a:rPr lang="en-US" altLang="zh-TW" b="0" i="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: fraction of  parameters for download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2E0DA79-01DC-465C-8327-A834C2C38560}"/>
              </a:ext>
            </a:extLst>
          </p:cNvPr>
          <p:cNvSpPr/>
          <p:nvPr/>
        </p:nvSpPr>
        <p:spPr>
          <a:xfrm>
            <a:off x="603115" y="1885162"/>
            <a:ext cx="437745" cy="20428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6424B6C-D4C6-45EB-A5DB-F7327B59E94D}"/>
              </a:ext>
            </a:extLst>
          </p:cNvPr>
          <p:cNvSpPr/>
          <p:nvPr/>
        </p:nvSpPr>
        <p:spPr>
          <a:xfrm>
            <a:off x="4562270" y="1875435"/>
            <a:ext cx="437745" cy="20428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1A052A7-AA17-4B32-8A3A-2F201584B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9580A-7D5E-4B69-9F1B-6E9BF8ACC237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2850775" y="5156021"/>
            <a:ext cx="5970495" cy="101566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We’re also interested in the comparisons of DSSGD with Standalone (training independently with local data)</a:t>
            </a:r>
          </a:p>
          <a:p>
            <a:r>
              <a:rPr lang="en-US" altLang="zh-TW" sz="2000" dirty="0"/>
              <a:t>We conducted extra experiments on this!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531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>
            <a:extLst>
              <a:ext uri="{FF2B5EF4-FFF2-40B4-BE49-F238E27FC236}">
                <a16:creationId xmlns:a16="http://schemas.microsoft.com/office/drawing/2014/main" id="{5A02B138-05B8-4F99-AAFE-3628B502F8FB}"/>
              </a:ext>
            </a:extLst>
          </p:cNvPr>
          <p:cNvSpPr txBox="1">
            <a:spLocks/>
          </p:cNvSpPr>
          <p:nvPr/>
        </p:nvSpPr>
        <p:spPr>
          <a:xfrm>
            <a:off x="0" y="579459"/>
            <a:ext cx="120039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Differential Privacy</a:t>
            </a:r>
            <a:endParaRPr lang="zh-TW" altLang="en-US" dirty="0"/>
          </a:p>
          <a:p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F80603B5-96BB-4490-B7BD-88A091FF58FA}"/>
                  </a:ext>
                </a:extLst>
              </p:cNvPr>
              <p:cNvSpPr txBox="1"/>
              <p:nvPr/>
            </p:nvSpPr>
            <p:spPr>
              <a:xfrm>
                <a:off x="1094933" y="1372578"/>
                <a:ext cx="7515667" cy="175432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TW" b="1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Privacy budget</a:t>
                </a:r>
                <a:r>
                  <a:rPr lang="zh-TW" altLang="en-US" b="1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zh-TW" altLang="en-US" b="1" i="1" smtClean="0">
                        <a:latin typeface="Cambria Math" panose="02040503050406030204" pitchFamily="18" charset="0"/>
                        <a:ea typeface="Microsoft JhengHei UI" panose="020B0604030504040204" pitchFamily="34" charset="-120"/>
                      </a:rPr>
                      <m:t>𝝐</m:t>
                    </m:r>
                  </m:oMath>
                </a14:m>
                <a:r>
                  <a:rPr lang="en-US" altLang="zh-TW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: the </a:t>
                </a:r>
                <a:r>
                  <a:rPr lang="en-US" altLang="zh-TW" u="sng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larger</a:t>
                </a:r>
                <a:r>
                  <a:rPr lang="en-US" altLang="zh-TW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 of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  <a:ea typeface="Microsoft JhengHei UI" panose="020B0604030504040204" pitchFamily="34" charset="-120"/>
                      </a:rPr>
                      <m:t>𝜖</m:t>
                    </m:r>
                  </m:oMath>
                </a14:m>
                <a:r>
                  <a:rPr lang="en-US" altLang="zh-TW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, the </a:t>
                </a:r>
                <a:r>
                  <a:rPr lang="en-US" altLang="zh-TW" u="sng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weaker</a:t>
                </a:r>
                <a:r>
                  <a:rPr lang="en-US" altLang="zh-TW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 of the privacy but </a:t>
                </a:r>
                <a:r>
                  <a:rPr lang="en-US" altLang="zh-TW" u="sng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higher</a:t>
                </a:r>
                <a:r>
                  <a:rPr lang="en-US" altLang="zh-TW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 accuracy</a:t>
                </a:r>
              </a:p>
              <a:p>
                <a:endParaRPr lang="en-US" altLang="zh-TW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  <a:p>
                <a:r>
                  <a:rPr lang="el-GR" altLang="zh-TW" b="1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γ</a:t>
                </a:r>
                <a:r>
                  <a:rPr lang="en-US" altLang="zh-TW" b="1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:</a:t>
                </a:r>
                <a:r>
                  <a:rPr lang="en-US" altLang="zh-TW" b="1" dirty="0">
                    <a:solidFill>
                      <a:schemeClr val="accent5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 </a:t>
                </a: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bound on gradients shared with other clients</a:t>
                </a:r>
              </a:p>
              <a:p>
                <a:endParaRPr lang="en-US" altLang="zh-TW" dirty="0"/>
              </a:p>
              <a:p>
                <a:r>
                  <a:rPr lang="el-GR" altLang="zh-TW" b="1" dirty="0"/>
                  <a:t>τ</a:t>
                </a:r>
                <a:r>
                  <a:rPr lang="en-US" altLang="zh-TW" dirty="0"/>
                  <a:t>:</a:t>
                </a:r>
                <a:r>
                  <a:rPr lang="en-US" altLang="zh-TW" b="1" dirty="0">
                    <a:solidFill>
                      <a:schemeClr val="accent5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 </a:t>
                </a: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threshold for gradient selection</a:t>
                </a:r>
                <a:endParaRPr lang="zh-TW" altLang="en-US" baseline="-2500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F80603B5-96BB-4490-B7BD-88A091FF5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933" y="1372578"/>
                <a:ext cx="7515667" cy="1754326"/>
              </a:xfrm>
              <a:prstGeom prst="rect">
                <a:avLst/>
              </a:prstGeom>
              <a:blipFill>
                <a:blip r:embed="rId3"/>
                <a:stretch>
                  <a:fillRect l="-730" t="-1736" b="-45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群組 4">
            <a:extLst>
              <a:ext uri="{FF2B5EF4-FFF2-40B4-BE49-F238E27FC236}">
                <a16:creationId xmlns:a16="http://schemas.microsoft.com/office/drawing/2014/main" id="{93C0A14F-A5B2-4A54-B4F3-D32E243CE782}"/>
              </a:ext>
            </a:extLst>
          </p:cNvPr>
          <p:cNvGrpSpPr/>
          <p:nvPr/>
        </p:nvGrpSpPr>
        <p:grpSpPr>
          <a:xfrm>
            <a:off x="1247809" y="3398419"/>
            <a:ext cx="9669295" cy="2829771"/>
            <a:chOff x="797668" y="3689068"/>
            <a:chExt cx="9669295" cy="2829771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562A29B3-BAFD-43AB-899A-41EE923D0C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71" t="152" r="786" b="50713"/>
            <a:stretch/>
          </p:blipFill>
          <p:spPr>
            <a:xfrm>
              <a:off x="797668" y="3689068"/>
              <a:ext cx="9669295" cy="2829771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1A06E3E-9D28-429D-8FD4-C3BFA87CF203}"/>
                </a:ext>
              </a:extLst>
            </p:cNvPr>
            <p:cNvSpPr/>
            <p:nvPr/>
          </p:nvSpPr>
          <p:spPr>
            <a:xfrm>
              <a:off x="1634247" y="3735421"/>
              <a:ext cx="428017" cy="145915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DBC5748-EF24-451C-A805-B098BB691C00}"/>
                </a:ext>
              </a:extLst>
            </p:cNvPr>
            <p:cNvSpPr/>
            <p:nvPr/>
          </p:nvSpPr>
          <p:spPr>
            <a:xfrm>
              <a:off x="4821677" y="3735420"/>
              <a:ext cx="428017" cy="145915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5798BFE-CAC7-4A79-BA76-184F549693C5}"/>
                </a:ext>
              </a:extLst>
            </p:cNvPr>
            <p:cNvSpPr/>
            <p:nvPr/>
          </p:nvSpPr>
          <p:spPr>
            <a:xfrm>
              <a:off x="7986409" y="3735419"/>
              <a:ext cx="428017" cy="145915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E4393AF-C4D7-4526-83C5-3158B27BA2A2}"/>
                </a:ext>
              </a:extLst>
            </p:cNvPr>
            <p:cNvSpPr/>
            <p:nvPr/>
          </p:nvSpPr>
          <p:spPr>
            <a:xfrm>
              <a:off x="3229175" y="3735423"/>
              <a:ext cx="340878" cy="14591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CEF394ED-4F42-43D3-AD97-25B161A90732}"/>
                </a:ext>
              </a:extLst>
            </p:cNvPr>
            <p:cNvSpPr/>
            <p:nvPr/>
          </p:nvSpPr>
          <p:spPr>
            <a:xfrm>
              <a:off x="6424915" y="3725691"/>
              <a:ext cx="340878" cy="14591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70EC32D-CAD9-43F1-8A07-A669308DCF8D}"/>
                </a:ext>
              </a:extLst>
            </p:cNvPr>
            <p:cNvSpPr/>
            <p:nvPr/>
          </p:nvSpPr>
          <p:spPr>
            <a:xfrm>
              <a:off x="9566947" y="3725691"/>
              <a:ext cx="428017" cy="14591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13BBD8F-F46F-4649-9716-4A1396425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9580A-7D5E-4B69-9F1B-6E9BF8ACC237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320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ADBFB0C8-1DFE-4757-8DED-76C1D926749B}"/>
              </a:ext>
            </a:extLst>
          </p:cNvPr>
          <p:cNvSpPr/>
          <p:nvPr/>
        </p:nvSpPr>
        <p:spPr>
          <a:xfrm rot="11368861" flipH="1">
            <a:off x="8144429" y="6171133"/>
            <a:ext cx="45719" cy="4713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C2B108D-D101-40CC-8389-46A2052EB5DB}"/>
              </a:ext>
            </a:extLst>
          </p:cNvPr>
          <p:cNvSpPr/>
          <p:nvPr/>
        </p:nvSpPr>
        <p:spPr>
          <a:xfrm rot="20924744">
            <a:off x="8025153" y="6286759"/>
            <a:ext cx="45719" cy="3636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CACADDA-C945-4014-9AC8-942BCE1E5F32}"/>
              </a:ext>
            </a:extLst>
          </p:cNvPr>
          <p:cNvCxnSpPr>
            <a:cxnSpLocks/>
          </p:cNvCxnSpPr>
          <p:nvPr/>
        </p:nvCxnSpPr>
        <p:spPr>
          <a:xfrm>
            <a:off x="0" y="6659334"/>
            <a:ext cx="80316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群組 1">
            <a:extLst>
              <a:ext uri="{FF2B5EF4-FFF2-40B4-BE49-F238E27FC236}">
                <a16:creationId xmlns:a16="http://schemas.microsoft.com/office/drawing/2014/main" id="{0F3B07D3-BBD5-41EB-8CAA-B4CDB4DBC948}"/>
              </a:ext>
            </a:extLst>
          </p:cNvPr>
          <p:cNvGrpSpPr/>
          <p:nvPr/>
        </p:nvGrpSpPr>
        <p:grpSpPr>
          <a:xfrm>
            <a:off x="846306" y="3861880"/>
            <a:ext cx="9912485" cy="2996120"/>
            <a:chOff x="846306" y="3861880"/>
            <a:chExt cx="9912485" cy="299612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562A29B3-BAFD-43AB-899A-41EE923D0C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99" t="50635" b="-2659"/>
            <a:stretch/>
          </p:blipFill>
          <p:spPr>
            <a:xfrm>
              <a:off x="846306" y="3861880"/>
              <a:ext cx="9912485" cy="2996120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38B63C9-2721-48E0-9AF2-BB6290E48D97}"/>
                </a:ext>
              </a:extLst>
            </p:cNvPr>
            <p:cNvSpPr/>
            <p:nvPr/>
          </p:nvSpPr>
          <p:spPr>
            <a:xfrm>
              <a:off x="1848255" y="3929975"/>
              <a:ext cx="428017" cy="145915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EA45D19-155D-408E-BFCE-7D6A3D109201}"/>
                </a:ext>
              </a:extLst>
            </p:cNvPr>
            <p:cNvSpPr/>
            <p:nvPr/>
          </p:nvSpPr>
          <p:spPr>
            <a:xfrm>
              <a:off x="5038928" y="3929974"/>
              <a:ext cx="428017" cy="145915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10A9004-9EF1-4924-910A-DB208092A065}"/>
                </a:ext>
              </a:extLst>
            </p:cNvPr>
            <p:cNvSpPr/>
            <p:nvPr/>
          </p:nvSpPr>
          <p:spPr>
            <a:xfrm>
              <a:off x="8161507" y="3929973"/>
              <a:ext cx="428017" cy="145915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03FC28E-83BF-4EA2-AB33-71CEEE83B78C}"/>
                </a:ext>
              </a:extLst>
            </p:cNvPr>
            <p:cNvSpPr/>
            <p:nvPr/>
          </p:nvSpPr>
          <p:spPr>
            <a:xfrm>
              <a:off x="3414000" y="3929972"/>
              <a:ext cx="340878" cy="14591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DF30DF4-AEA7-4BC3-B345-F0B7C1E54A08}"/>
                </a:ext>
              </a:extLst>
            </p:cNvPr>
            <p:cNvSpPr/>
            <p:nvPr/>
          </p:nvSpPr>
          <p:spPr>
            <a:xfrm>
              <a:off x="6609740" y="3920240"/>
              <a:ext cx="340878" cy="14591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C56CA83-BC84-4FE4-8022-81F5309A5242}"/>
                </a:ext>
              </a:extLst>
            </p:cNvPr>
            <p:cNvSpPr/>
            <p:nvPr/>
          </p:nvSpPr>
          <p:spPr>
            <a:xfrm>
              <a:off x="9751772" y="3920240"/>
              <a:ext cx="428017" cy="14591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4F21D55-883F-4595-BF8F-0E678FDE2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9580A-7D5E-4B69-9F1B-6E9BF8ACC237}" type="slidenum">
              <a:rPr lang="zh-TW" altLang="en-US" smtClean="0"/>
              <a:t>27</a:t>
            </a:fld>
            <a:endParaRPr lang="zh-TW" altLang="en-US"/>
          </a:p>
        </p:txBody>
      </p:sp>
      <p:sp>
        <p:nvSpPr>
          <p:cNvPr id="21" name="標題 1">
            <a:extLst>
              <a:ext uri="{FF2B5EF4-FFF2-40B4-BE49-F238E27FC236}">
                <a16:creationId xmlns:a16="http://schemas.microsoft.com/office/drawing/2014/main" id="{5A02B138-05B8-4F99-AAFE-3628B502F8FB}"/>
              </a:ext>
            </a:extLst>
          </p:cNvPr>
          <p:cNvSpPr txBox="1">
            <a:spLocks/>
          </p:cNvSpPr>
          <p:nvPr/>
        </p:nvSpPr>
        <p:spPr>
          <a:xfrm>
            <a:off x="0" y="605919"/>
            <a:ext cx="120039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Differential Privacy</a:t>
            </a:r>
            <a:endParaRPr lang="zh-TW" altLang="en-US" dirty="0"/>
          </a:p>
          <a:p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F80603B5-96BB-4490-B7BD-88A091FF58FA}"/>
                  </a:ext>
                </a:extLst>
              </p:cNvPr>
              <p:cNvSpPr txBox="1"/>
              <p:nvPr/>
            </p:nvSpPr>
            <p:spPr>
              <a:xfrm>
                <a:off x="1073857" y="1644350"/>
                <a:ext cx="7515667" cy="175432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TW" b="1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Privacy budget</a:t>
                </a:r>
                <a:r>
                  <a:rPr lang="zh-TW" altLang="en-US" b="1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zh-TW" altLang="en-US" b="1" i="1" smtClean="0">
                        <a:latin typeface="Cambria Math" panose="02040503050406030204" pitchFamily="18" charset="0"/>
                        <a:ea typeface="Microsoft JhengHei UI" panose="020B0604030504040204" pitchFamily="34" charset="-120"/>
                      </a:rPr>
                      <m:t>𝝐</m:t>
                    </m:r>
                  </m:oMath>
                </a14:m>
                <a:r>
                  <a:rPr lang="en-US" altLang="zh-TW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: the </a:t>
                </a:r>
                <a:r>
                  <a:rPr lang="en-US" altLang="zh-TW" u="sng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larger</a:t>
                </a:r>
                <a:r>
                  <a:rPr lang="en-US" altLang="zh-TW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 of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  <a:ea typeface="Microsoft JhengHei UI" panose="020B0604030504040204" pitchFamily="34" charset="-120"/>
                      </a:rPr>
                      <m:t>𝜖</m:t>
                    </m:r>
                  </m:oMath>
                </a14:m>
                <a:r>
                  <a:rPr lang="en-US" altLang="zh-TW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, the </a:t>
                </a:r>
                <a:r>
                  <a:rPr lang="en-US" altLang="zh-TW" u="sng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weaker</a:t>
                </a:r>
                <a:r>
                  <a:rPr lang="en-US" altLang="zh-TW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 of the privacy but </a:t>
                </a:r>
                <a:r>
                  <a:rPr lang="en-US" altLang="zh-TW" u="sng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higher</a:t>
                </a:r>
                <a:r>
                  <a:rPr lang="en-US" altLang="zh-TW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 accuracy</a:t>
                </a:r>
              </a:p>
              <a:p>
                <a:endParaRPr lang="en-US" altLang="zh-TW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  <a:p>
                <a:r>
                  <a:rPr lang="el-GR" altLang="zh-TW" b="1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γ</a:t>
                </a:r>
                <a:r>
                  <a:rPr lang="en-US" altLang="zh-TW" b="1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:</a:t>
                </a:r>
                <a:r>
                  <a:rPr lang="en-US" altLang="zh-TW" b="1" dirty="0">
                    <a:solidFill>
                      <a:schemeClr val="accent5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 </a:t>
                </a: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bound on gradients shared with other clients</a:t>
                </a:r>
              </a:p>
              <a:p>
                <a:endParaRPr lang="en-US" altLang="zh-TW" dirty="0"/>
              </a:p>
              <a:p>
                <a:r>
                  <a:rPr lang="el-GR" altLang="zh-TW" b="1" dirty="0"/>
                  <a:t>τ</a:t>
                </a:r>
                <a:r>
                  <a:rPr lang="en-US" altLang="zh-TW" dirty="0"/>
                  <a:t>:</a:t>
                </a:r>
                <a:r>
                  <a:rPr lang="en-US" altLang="zh-TW" b="1" dirty="0">
                    <a:solidFill>
                      <a:schemeClr val="accent5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 </a:t>
                </a: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threshold for gradient selection</a:t>
                </a:r>
                <a:endParaRPr lang="zh-TW" altLang="en-US" baseline="-25000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F80603B5-96BB-4490-B7BD-88A091FF5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857" y="1644350"/>
                <a:ext cx="7515667" cy="1754326"/>
              </a:xfrm>
              <a:prstGeom prst="rect">
                <a:avLst/>
              </a:prstGeom>
              <a:blipFill>
                <a:blip r:embed="rId4"/>
                <a:stretch>
                  <a:fillRect l="-649" t="-2083" b="-45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774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2085782D-205E-467A-B6EB-46B40751F500}"/>
              </a:ext>
            </a:extLst>
          </p:cNvPr>
          <p:cNvSpPr txBox="1"/>
          <p:nvPr/>
        </p:nvSpPr>
        <p:spPr>
          <a:xfrm>
            <a:off x="1692792" y="1690064"/>
            <a:ext cx="7264250" cy="34778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5400" dirty="0">
                <a:latin typeface="Arial" panose="020B0604020202020204" pitchFamily="34" charset="0"/>
                <a:cs typeface="Arial" panose="020B0604020202020204" pitchFamily="34" charset="0"/>
              </a:rPr>
              <a:t>Additional Experiments Performed by us</a:t>
            </a:r>
          </a:p>
          <a:p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- We implemented DSSGD to:</a:t>
            </a:r>
          </a:p>
          <a:p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1) Understand it more clearly</a:t>
            </a:r>
          </a:p>
          <a:p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2) Answer a set of questions raised by ourselves</a:t>
            </a:r>
            <a:endParaRPr lang="zh-TW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64C43E14-4D10-4900-9F5E-9844DB1D8555}"/>
              </a:ext>
            </a:extLst>
          </p:cNvPr>
          <p:cNvCxnSpPr>
            <a:cxnSpLocks/>
          </p:cNvCxnSpPr>
          <p:nvPr/>
        </p:nvCxnSpPr>
        <p:spPr>
          <a:xfrm>
            <a:off x="9137582" y="3001228"/>
            <a:ext cx="0" cy="855544"/>
          </a:xfrm>
          <a:prstGeom prst="line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796012A-23EB-46A6-88F8-90C9B5D1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9580A-7D5E-4B69-9F1B-6E9BF8ACC237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941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39021EAF-A3C0-483B-BD50-79A4EC026206}"/>
              </a:ext>
            </a:extLst>
          </p:cNvPr>
          <p:cNvSpPr txBox="1">
            <a:spLocks/>
          </p:cNvSpPr>
          <p:nvPr/>
        </p:nvSpPr>
        <p:spPr>
          <a:xfrm>
            <a:off x="0" y="327247"/>
            <a:ext cx="120039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Different Training Epochs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C1226CE-C1E2-41C1-8A4F-DA977421EC0C}"/>
              </a:ext>
            </a:extLst>
          </p:cNvPr>
          <p:cNvSpPr txBox="1"/>
          <p:nvPr/>
        </p:nvSpPr>
        <p:spPr>
          <a:xfrm>
            <a:off x="6326750" y="4706483"/>
            <a:ext cx="5725971" cy="201499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Batch size M = 50</a:t>
            </a:r>
          </a:p>
          <a:p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# participants = 10</a:t>
            </a:r>
          </a:p>
          <a:p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en-US" altLang="zh-TW" b="0" i="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Fraction of  parameters for download = 1</a:t>
            </a:r>
          </a:p>
          <a:p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en-US" altLang="zh-TW" b="0" i="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Fraction of  parameters for upload = 1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25B1264-E09A-4855-B5EB-6155D8B0B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95" y="2002770"/>
            <a:ext cx="5879805" cy="4444039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AA7451EC-CAB2-41E7-899E-762BA4F081F6}"/>
              </a:ext>
            </a:extLst>
          </p:cNvPr>
          <p:cNvSpPr txBox="1"/>
          <p:nvPr/>
        </p:nvSpPr>
        <p:spPr>
          <a:xfrm>
            <a:off x="6312686" y="1219211"/>
            <a:ext cx="5754098" cy="34163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Round Robin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的機制下，去比較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Local Train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DSSGD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的準確率。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Local Train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總共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60,000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training data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切成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份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participants)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，分給每個參與的機構，每個參與機構用自己所分到的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6,000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training data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去訓練。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DSSGD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用這邊論文的方法，每個參與機構用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local training data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每訓練完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epoch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，就上傳梯度去更新。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兩者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test data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都是用同一份總共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10,000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筆的資料去看其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accuracy,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並且各做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次取平均。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可以發現只用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local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train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的方法，在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epoch = 20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左右就已經收斂，準確率不再上升；但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DSSGD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還是有一直往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global optimum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去找。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329FB35-0ECB-4B1E-A8A1-9D822A06E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9580A-7D5E-4B69-9F1B-6E9BF8ACC237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262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C8A37B-7422-4DC0-89E1-19A5681A2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" y="340310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Arial Rounded MT Bold" panose="020F0704030504030204" pitchFamily="34" charset="0"/>
                <a:ea typeface="Microsoft JhengHei UI Light" panose="020B0304030504040204" pitchFamily="34" charset="-120"/>
              </a:rPr>
              <a:t>Conventional Deep Learning 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883B17C-0354-4B29-AC25-3B186A33E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9580A-7D5E-4B69-9F1B-6E9BF8ACC237}" type="slidenum">
              <a:rPr lang="zh-TW" altLang="en-US" smtClean="0"/>
              <a:t>3</a:t>
            </a:fld>
            <a:endParaRPr lang="zh-TW" altLang="en-US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6BDAC259-F5DA-4660-9D6E-17FF02BDCC8A}"/>
              </a:ext>
            </a:extLst>
          </p:cNvPr>
          <p:cNvGrpSpPr/>
          <p:nvPr/>
        </p:nvGrpSpPr>
        <p:grpSpPr>
          <a:xfrm>
            <a:off x="2947621" y="1807475"/>
            <a:ext cx="1487335" cy="1442609"/>
            <a:chOff x="4665728" y="2438495"/>
            <a:chExt cx="2050558" cy="1914859"/>
          </a:xfrm>
        </p:grpSpPr>
        <p:sp>
          <p:nvSpPr>
            <p:cNvPr id="15" name="圓角矩形 177">
              <a:extLst>
                <a:ext uri="{FF2B5EF4-FFF2-40B4-BE49-F238E27FC236}">
                  <a16:creationId xmlns:a16="http://schemas.microsoft.com/office/drawing/2014/main" id="{2433BA29-561D-480A-9B00-84C9AFE3CF7C}"/>
                </a:ext>
              </a:extLst>
            </p:cNvPr>
            <p:cNvSpPr/>
            <p:nvPr/>
          </p:nvSpPr>
          <p:spPr>
            <a:xfrm>
              <a:off x="4665728" y="2438495"/>
              <a:ext cx="2050558" cy="1914859"/>
            </a:xfrm>
            <a:prstGeom prst="roundRect">
              <a:avLst>
                <a:gd name="adj" fmla="val 7025"/>
              </a:avLst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395A2A45-94F7-4CD6-92AB-01A981EE5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2800" y="2586834"/>
              <a:ext cx="1618183" cy="1618183"/>
            </a:xfrm>
            <a:prstGeom prst="rect">
              <a:avLst/>
            </a:prstGeom>
          </p:spPr>
        </p:pic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CBF3A31E-F644-4FC9-B8EC-BAA29D5C3176}"/>
              </a:ext>
            </a:extLst>
          </p:cNvPr>
          <p:cNvGrpSpPr/>
          <p:nvPr/>
        </p:nvGrpSpPr>
        <p:grpSpPr>
          <a:xfrm>
            <a:off x="1282595" y="3911872"/>
            <a:ext cx="1472265" cy="2021887"/>
            <a:chOff x="1314833" y="4513743"/>
            <a:chExt cx="1472265" cy="2021887"/>
          </a:xfrm>
        </p:grpSpPr>
        <p:sp>
          <p:nvSpPr>
            <p:cNvPr id="18" name="圓角矩形 173">
              <a:extLst>
                <a:ext uri="{FF2B5EF4-FFF2-40B4-BE49-F238E27FC236}">
                  <a16:creationId xmlns:a16="http://schemas.microsoft.com/office/drawing/2014/main" id="{ED06CC2C-1BD1-4AA7-B3CB-D0D2B6991273}"/>
                </a:ext>
              </a:extLst>
            </p:cNvPr>
            <p:cNvSpPr/>
            <p:nvPr/>
          </p:nvSpPr>
          <p:spPr>
            <a:xfrm>
              <a:off x="1314833" y="4513743"/>
              <a:ext cx="1472265" cy="202188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056F4813-BBE3-4D87-957B-3E81383B9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0943" y="5589402"/>
              <a:ext cx="760046" cy="760046"/>
            </a:xfrm>
            <a:prstGeom prst="rect">
              <a:avLst/>
            </a:prstGeom>
          </p:spPr>
        </p:pic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62606DD4-5AB1-464E-8679-8199CCBD0F83}"/>
                </a:ext>
              </a:extLst>
            </p:cNvPr>
            <p:cNvGrpSpPr/>
            <p:nvPr/>
          </p:nvGrpSpPr>
          <p:grpSpPr>
            <a:xfrm>
              <a:off x="1707771" y="4722790"/>
              <a:ext cx="686390" cy="703705"/>
              <a:chOff x="2933625" y="2580546"/>
              <a:chExt cx="879730" cy="901923"/>
            </a:xfrm>
          </p:grpSpPr>
          <p:pic>
            <p:nvPicPr>
              <p:cNvPr id="21" name="圖片 20">
                <a:extLst>
                  <a:ext uri="{FF2B5EF4-FFF2-40B4-BE49-F238E27FC236}">
                    <a16:creationId xmlns:a16="http://schemas.microsoft.com/office/drawing/2014/main" id="{16377038-1689-416E-897D-15C092420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3625" y="2580546"/>
                <a:ext cx="760552" cy="760552"/>
              </a:xfrm>
              <a:prstGeom prst="rect">
                <a:avLst/>
              </a:prstGeom>
            </p:spPr>
          </p:pic>
          <p:pic>
            <p:nvPicPr>
              <p:cNvPr id="22" name="圖片 21">
                <a:extLst>
                  <a:ext uri="{FF2B5EF4-FFF2-40B4-BE49-F238E27FC236}">
                    <a16:creationId xmlns:a16="http://schemas.microsoft.com/office/drawing/2014/main" id="{D3D9AF7A-22E5-42E5-853E-EE7C3C902A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2803" y="2721917"/>
                <a:ext cx="760552" cy="760552"/>
              </a:xfrm>
              <a:prstGeom prst="rect">
                <a:avLst/>
              </a:prstGeom>
            </p:spPr>
          </p:pic>
        </p:grp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5332CB39-19D8-4139-A022-FE3B598477E5}"/>
              </a:ext>
            </a:extLst>
          </p:cNvPr>
          <p:cNvGrpSpPr/>
          <p:nvPr/>
        </p:nvGrpSpPr>
        <p:grpSpPr>
          <a:xfrm>
            <a:off x="3025648" y="3911872"/>
            <a:ext cx="1411620" cy="2021887"/>
            <a:chOff x="3053212" y="4513743"/>
            <a:chExt cx="1411620" cy="2021887"/>
          </a:xfrm>
        </p:grpSpPr>
        <p:sp>
          <p:nvSpPr>
            <p:cNvPr id="24" name="圓角矩形 172">
              <a:extLst>
                <a:ext uri="{FF2B5EF4-FFF2-40B4-BE49-F238E27FC236}">
                  <a16:creationId xmlns:a16="http://schemas.microsoft.com/office/drawing/2014/main" id="{647BD90E-387D-4B12-BFF1-376CD17465A6}"/>
                </a:ext>
              </a:extLst>
            </p:cNvPr>
            <p:cNvSpPr/>
            <p:nvPr/>
          </p:nvSpPr>
          <p:spPr>
            <a:xfrm>
              <a:off x="3053212" y="4513743"/>
              <a:ext cx="1411620" cy="202188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EC37BB6A-3BBB-4FFB-BBB0-2335CA643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9184" y="5629587"/>
              <a:ext cx="679675" cy="679675"/>
            </a:xfrm>
            <a:prstGeom prst="rect">
              <a:avLst/>
            </a:prstGeom>
          </p:spPr>
        </p:pic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5109CEAB-267F-4245-B829-E88543242BAF}"/>
                </a:ext>
              </a:extLst>
            </p:cNvPr>
            <p:cNvGrpSpPr/>
            <p:nvPr/>
          </p:nvGrpSpPr>
          <p:grpSpPr>
            <a:xfrm>
              <a:off x="3306819" y="4718351"/>
              <a:ext cx="904403" cy="679215"/>
              <a:chOff x="4345688" y="2332556"/>
              <a:chExt cx="1150481" cy="864021"/>
            </a:xfrm>
          </p:grpSpPr>
          <p:pic>
            <p:nvPicPr>
              <p:cNvPr id="27" name="圖片 26">
                <a:extLst>
                  <a:ext uri="{FF2B5EF4-FFF2-40B4-BE49-F238E27FC236}">
                    <a16:creationId xmlns:a16="http://schemas.microsoft.com/office/drawing/2014/main" id="{90655B07-51BC-4A56-85B1-AEFB127996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45688" y="2332556"/>
                <a:ext cx="760552" cy="760552"/>
              </a:xfrm>
              <a:prstGeom prst="rect">
                <a:avLst/>
              </a:prstGeom>
            </p:spPr>
          </p:pic>
          <p:pic>
            <p:nvPicPr>
              <p:cNvPr id="28" name="圖片 27">
                <a:extLst>
                  <a:ext uri="{FF2B5EF4-FFF2-40B4-BE49-F238E27FC236}">
                    <a16:creationId xmlns:a16="http://schemas.microsoft.com/office/drawing/2014/main" id="{37B2795B-18FA-4452-AC12-14B3C0FBBA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0787" y="2362037"/>
                <a:ext cx="760552" cy="760552"/>
              </a:xfrm>
              <a:prstGeom prst="rect">
                <a:avLst/>
              </a:prstGeom>
            </p:spPr>
          </p:pic>
          <p:pic>
            <p:nvPicPr>
              <p:cNvPr id="29" name="圖片 28">
                <a:extLst>
                  <a:ext uri="{FF2B5EF4-FFF2-40B4-BE49-F238E27FC236}">
                    <a16:creationId xmlns:a16="http://schemas.microsoft.com/office/drawing/2014/main" id="{99AF0E41-BD9B-4EF7-B4C2-9405377E0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3202" y="2399031"/>
                <a:ext cx="760552" cy="760552"/>
              </a:xfrm>
              <a:prstGeom prst="rect">
                <a:avLst/>
              </a:prstGeom>
            </p:spPr>
          </p:pic>
          <p:pic>
            <p:nvPicPr>
              <p:cNvPr id="30" name="圖片 29">
                <a:extLst>
                  <a:ext uri="{FF2B5EF4-FFF2-40B4-BE49-F238E27FC236}">
                    <a16:creationId xmlns:a16="http://schemas.microsoft.com/office/drawing/2014/main" id="{12F613B2-A7B9-4C20-845B-CC0446CBF1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35617" y="2436025"/>
                <a:ext cx="760552" cy="760552"/>
              </a:xfrm>
              <a:prstGeom prst="rect">
                <a:avLst/>
              </a:prstGeom>
            </p:spPr>
          </p:pic>
        </p:grp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ADC37327-3047-4B2D-8B25-1334032A6408}"/>
              </a:ext>
            </a:extLst>
          </p:cNvPr>
          <p:cNvGrpSpPr/>
          <p:nvPr/>
        </p:nvGrpSpPr>
        <p:grpSpPr>
          <a:xfrm>
            <a:off x="4707733" y="3911872"/>
            <a:ext cx="1388267" cy="2021887"/>
            <a:chOff x="4739971" y="4513743"/>
            <a:chExt cx="1388267" cy="2021887"/>
          </a:xfrm>
        </p:grpSpPr>
        <p:sp>
          <p:nvSpPr>
            <p:cNvPr id="32" name="圓角矩形 171">
              <a:extLst>
                <a:ext uri="{FF2B5EF4-FFF2-40B4-BE49-F238E27FC236}">
                  <a16:creationId xmlns:a16="http://schemas.microsoft.com/office/drawing/2014/main" id="{0EBA8E4A-CEC8-4A78-9202-9DFFD7DE0839}"/>
                </a:ext>
              </a:extLst>
            </p:cNvPr>
            <p:cNvSpPr/>
            <p:nvPr/>
          </p:nvSpPr>
          <p:spPr>
            <a:xfrm>
              <a:off x="4739971" y="4513743"/>
              <a:ext cx="1388267" cy="202188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E56E5922-ECA4-4468-B23D-4582B0D20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4481" y="5579802"/>
              <a:ext cx="779243" cy="779244"/>
            </a:xfrm>
            <a:prstGeom prst="rect">
              <a:avLst/>
            </a:prstGeom>
          </p:spPr>
        </p:pic>
        <p:grpSp>
          <p:nvGrpSpPr>
            <p:cNvPr id="34" name="群組 33">
              <a:extLst>
                <a:ext uri="{FF2B5EF4-FFF2-40B4-BE49-F238E27FC236}">
                  <a16:creationId xmlns:a16="http://schemas.microsoft.com/office/drawing/2014/main" id="{CF15D0A0-EABE-4BD9-8B4F-9F97B9AD238E}"/>
                </a:ext>
              </a:extLst>
            </p:cNvPr>
            <p:cNvGrpSpPr/>
            <p:nvPr/>
          </p:nvGrpSpPr>
          <p:grpSpPr>
            <a:xfrm>
              <a:off x="5070967" y="4699291"/>
              <a:ext cx="726273" cy="727204"/>
              <a:chOff x="7156540" y="1978712"/>
              <a:chExt cx="940776" cy="941981"/>
            </a:xfrm>
          </p:grpSpPr>
          <p:pic>
            <p:nvPicPr>
              <p:cNvPr id="35" name="圖片 34">
                <a:extLst>
                  <a:ext uri="{FF2B5EF4-FFF2-40B4-BE49-F238E27FC236}">
                    <a16:creationId xmlns:a16="http://schemas.microsoft.com/office/drawing/2014/main" id="{3825B765-C797-4E26-B472-56C53E170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56540" y="1978712"/>
                <a:ext cx="760552" cy="760552"/>
              </a:xfrm>
              <a:prstGeom prst="rect">
                <a:avLst/>
              </a:prstGeom>
            </p:spPr>
          </p:pic>
          <p:pic>
            <p:nvPicPr>
              <p:cNvPr id="36" name="圖片 35">
                <a:extLst>
                  <a:ext uri="{FF2B5EF4-FFF2-40B4-BE49-F238E27FC236}">
                    <a16:creationId xmlns:a16="http://schemas.microsoft.com/office/drawing/2014/main" id="{7BE45008-93DD-4C05-AAEF-EEBE501E2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46652" y="2069427"/>
                <a:ext cx="760552" cy="760552"/>
              </a:xfrm>
              <a:prstGeom prst="rect">
                <a:avLst/>
              </a:prstGeom>
            </p:spPr>
          </p:pic>
          <p:pic>
            <p:nvPicPr>
              <p:cNvPr id="37" name="圖片 36">
                <a:extLst>
                  <a:ext uri="{FF2B5EF4-FFF2-40B4-BE49-F238E27FC236}">
                    <a16:creationId xmlns:a16="http://schemas.microsoft.com/office/drawing/2014/main" id="{95CB10F5-48C0-4368-A3F6-AFCDC3777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6764" y="2160141"/>
                <a:ext cx="760552" cy="760552"/>
              </a:xfrm>
              <a:prstGeom prst="rect">
                <a:avLst/>
              </a:prstGeom>
            </p:spPr>
          </p:pic>
        </p:grpSp>
      </p:grp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0AE59775-4133-49DB-970A-C1DFDE296677}"/>
              </a:ext>
            </a:extLst>
          </p:cNvPr>
          <p:cNvCxnSpPr/>
          <p:nvPr/>
        </p:nvCxnSpPr>
        <p:spPr>
          <a:xfrm flipV="1">
            <a:off x="2105229" y="3416214"/>
            <a:ext cx="862527" cy="65210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F482B1BF-DAF6-4CF1-A4A4-67E22EC0824D}"/>
              </a:ext>
            </a:extLst>
          </p:cNvPr>
          <p:cNvCxnSpPr/>
          <p:nvPr/>
        </p:nvCxnSpPr>
        <p:spPr>
          <a:xfrm flipH="1" flipV="1">
            <a:off x="4397882" y="3416214"/>
            <a:ext cx="934418" cy="609793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7931D51A-6E7D-439D-B0A6-C162C4CBA27A}"/>
              </a:ext>
            </a:extLst>
          </p:cNvPr>
          <p:cNvCxnSpPr/>
          <p:nvPr/>
        </p:nvCxnSpPr>
        <p:spPr>
          <a:xfrm flipV="1">
            <a:off x="3731456" y="3416214"/>
            <a:ext cx="0" cy="616771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圓角矩形 196">
            <a:extLst>
              <a:ext uri="{FF2B5EF4-FFF2-40B4-BE49-F238E27FC236}">
                <a16:creationId xmlns:a16="http://schemas.microsoft.com/office/drawing/2014/main" id="{CA243CF2-67ED-474B-A120-8817286CA709}"/>
              </a:ext>
            </a:extLst>
          </p:cNvPr>
          <p:cNvSpPr/>
          <p:nvPr/>
        </p:nvSpPr>
        <p:spPr>
          <a:xfrm>
            <a:off x="7070673" y="2687783"/>
            <a:ext cx="4282936" cy="328144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직사각형 32">
            <a:extLst>
              <a:ext uri="{FF2B5EF4-FFF2-40B4-BE49-F238E27FC236}">
                <a16:creationId xmlns:a16="http://schemas.microsoft.com/office/drawing/2014/main" id="{CE764BDD-6352-42D1-A172-9B4E4F606022}"/>
              </a:ext>
            </a:extLst>
          </p:cNvPr>
          <p:cNvSpPr/>
          <p:nvPr/>
        </p:nvSpPr>
        <p:spPr>
          <a:xfrm>
            <a:off x="6868450" y="2169856"/>
            <a:ext cx="40191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Arial Rounded MT Bold" panose="020F0704030504030204" pitchFamily="34" charset="0"/>
                <a:ea typeface="Microsoft JhengHei UI Light" panose="020B0304030504040204" pitchFamily="34" charset="-120"/>
              </a:rPr>
              <a:t>In conventional deep learning …</a:t>
            </a:r>
          </a:p>
        </p:txBody>
      </p:sp>
      <p:sp>
        <p:nvSpPr>
          <p:cNvPr id="43" name="직사각형 32">
            <a:extLst>
              <a:ext uri="{FF2B5EF4-FFF2-40B4-BE49-F238E27FC236}">
                <a16:creationId xmlns:a16="http://schemas.microsoft.com/office/drawing/2014/main" id="{2BE5467F-99E6-4D3A-9B29-CE2103ECC8DE}"/>
              </a:ext>
            </a:extLst>
          </p:cNvPr>
          <p:cNvSpPr/>
          <p:nvPr/>
        </p:nvSpPr>
        <p:spPr>
          <a:xfrm>
            <a:off x="7364243" y="2951323"/>
            <a:ext cx="367359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Sensitive information, </a:t>
            </a:r>
            <a:r>
              <a:rPr lang="en-US" altLang="ko-KR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such as </a:t>
            </a:r>
            <a:r>
              <a:rPr lang="en-US" altLang="ko-KR" sz="16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the personal information of the patient in the medical data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, may be leaked out through this third party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Data owners have no control over the learning objective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The learned model is not available directly to data owners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30DEB092-5FF3-4362-B887-8C47D21D703E}"/>
              </a:ext>
            </a:extLst>
          </p:cNvPr>
          <p:cNvSpPr/>
          <p:nvPr/>
        </p:nvSpPr>
        <p:spPr>
          <a:xfrm>
            <a:off x="514458" y="2205322"/>
            <a:ext cx="2131971" cy="738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All the data is reveal to </a:t>
            </a:r>
            <a:r>
              <a:rPr lang="zh-TW" altLang="en-US" sz="1400" dirty="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 third party</a:t>
            </a:r>
            <a:endParaRPr lang="en-US" altLang="zh-TW" sz="1400" dirty="0">
              <a:solidFill>
                <a:schemeClr val="tx2">
                  <a:lumMod val="7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algn="ctr"/>
            <a:r>
              <a:rPr lang="en-US" altLang="zh-TW" sz="1400" dirty="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to perform learning</a:t>
            </a:r>
            <a:endParaRPr lang="zh-TW" altLang="en-US" sz="1400" dirty="0">
              <a:solidFill>
                <a:schemeClr val="tx2">
                  <a:lumMod val="7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FC55A338-72A3-4F6C-B276-9C00C4837C0F}"/>
              </a:ext>
            </a:extLst>
          </p:cNvPr>
          <p:cNvSpPr/>
          <p:nvPr/>
        </p:nvSpPr>
        <p:spPr>
          <a:xfrm>
            <a:off x="2011405" y="3424934"/>
            <a:ext cx="6179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data</a:t>
            </a:r>
            <a:endParaRPr lang="zh-TW" altLang="en-US" sz="1400" b="1" dirty="0">
              <a:solidFill>
                <a:schemeClr val="accent2">
                  <a:lumMod val="7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B52D3693-6DD5-4DAA-86C0-2CF567B161D4}"/>
              </a:ext>
            </a:extLst>
          </p:cNvPr>
          <p:cNvSpPr/>
          <p:nvPr/>
        </p:nvSpPr>
        <p:spPr>
          <a:xfrm>
            <a:off x="3143027" y="3531615"/>
            <a:ext cx="6179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data</a:t>
            </a:r>
            <a:endParaRPr lang="zh-TW" altLang="en-US" sz="1400" b="1" dirty="0">
              <a:solidFill>
                <a:schemeClr val="accent2">
                  <a:lumMod val="7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07482ED5-AADE-4C03-B5E3-B7DA7288C1ED}"/>
              </a:ext>
            </a:extLst>
          </p:cNvPr>
          <p:cNvSpPr/>
          <p:nvPr/>
        </p:nvSpPr>
        <p:spPr>
          <a:xfrm>
            <a:off x="4847926" y="3453743"/>
            <a:ext cx="6179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data</a:t>
            </a:r>
            <a:endParaRPr lang="zh-TW" altLang="en-US" sz="1400" b="1" dirty="0">
              <a:solidFill>
                <a:schemeClr val="accent2">
                  <a:lumMod val="7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8081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/>
      <p:bldP spid="43" grpId="0"/>
      <p:bldP spid="45" grpId="0" animBg="1"/>
      <p:bldP spid="46" grpId="0"/>
      <p:bldP spid="47" grpId="0"/>
      <p:bldP spid="4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39021EAF-A3C0-483B-BD50-79A4EC026206}"/>
              </a:ext>
            </a:extLst>
          </p:cNvPr>
          <p:cNvSpPr txBox="1">
            <a:spLocks/>
          </p:cNvSpPr>
          <p:nvPr/>
        </p:nvSpPr>
        <p:spPr>
          <a:xfrm>
            <a:off x="-21759" y="329266"/>
            <a:ext cx="120039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Asynchronous Exchange Protocol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D08DAB-10C2-4DCE-9DD5-5034EA60872F}"/>
              </a:ext>
            </a:extLst>
          </p:cNvPr>
          <p:cNvSpPr/>
          <p:nvPr/>
        </p:nvSpPr>
        <p:spPr>
          <a:xfrm>
            <a:off x="3131705" y="2157029"/>
            <a:ext cx="396000" cy="39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711465F-1B31-4100-80B1-C8E7DFFB91D9}"/>
              </a:ext>
            </a:extLst>
          </p:cNvPr>
          <p:cNvSpPr/>
          <p:nvPr/>
        </p:nvSpPr>
        <p:spPr>
          <a:xfrm>
            <a:off x="3712122" y="2157029"/>
            <a:ext cx="396000" cy="39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158C74A-5009-4335-AAF7-4810EFA8F37C}"/>
              </a:ext>
            </a:extLst>
          </p:cNvPr>
          <p:cNvSpPr/>
          <p:nvPr/>
        </p:nvSpPr>
        <p:spPr>
          <a:xfrm>
            <a:off x="4246976" y="2157029"/>
            <a:ext cx="396000" cy="39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169326A-98E2-4E89-B559-7E400C7CFD64}"/>
              </a:ext>
            </a:extLst>
          </p:cNvPr>
          <p:cNvSpPr/>
          <p:nvPr/>
        </p:nvSpPr>
        <p:spPr>
          <a:xfrm>
            <a:off x="4827393" y="2157029"/>
            <a:ext cx="396000" cy="39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2A0E314-B8F0-43FF-80D5-434542682382}"/>
              </a:ext>
            </a:extLst>
          </p:cNvPr>
          <p:cNvSpPr/>
          <p:nvPr/>
        </p:nvSpPr>
        <p:spPr>
          <a:xfrm>
            <a:off x="5401272" y="2157029"/>
            <a:ext cx="396000" cy="39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BDAED97-FC65-41B1-9D28-CB11F9FA80DC}"/>
              </a:ext>
            </a:extLst>
          </p:cNvPr>
          <p:cNvSpPr/>
          <p:nvPr/>
        </p:nvSpPr>
        <p:spPr>
          <a:xfrm>
            <a:off x="5981689" y="2157029"/>
            <a:ext cx="396000" cy="39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E4287D8-573F-4C71-A69C-319432C18589}"/>
              </a:ext>
            </a:extLst>
          </p:cNvPr>
          <p:cNvSpPr/>
          <p:nvPr/>
        </p:nvSpPr>
        <p:spPr>
          <a:xfrm>
            <a:off x="6516543" y="2157029"/>
            <a:ext cx="396000" cy="39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881B347-8665-417B-A43C-9EDD7F89FB48}"/>
              </a:ext>
            </a:extLst>
          </p:cNvPr>
          <p:cNvSpPr/>
          <p:nvPr/>
        </p:nvSpPr>
        <p:spPr>
          <a:xfrm>
            <a:off x="7096960" y="2157029"/>
            <a:ext cx="396000" cy="39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E7C09AC-6E6A-42AB-8138-EC00C416D12E}"/>
              </a:ext>
            </a:extLst>
          </p:cNvPr>
          <p:cNvSpPr/>
          <p:nvPr/>
        </p:nvSpPr>
        <p:spPr>
          <a:xfrm>
            <a:off x="7674154" y="2157029"/>
            <a:ext cx="396000" cy="39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099EAA2-39CA-401D-B846-E967E423CD14}"/>
              </a:ext>
            </a:extLst>
          </p:cNvPr>
          <p:cNvSpPr/>
          <p:nvPr/>
        </p:nvSpPr>
        <p:spPr>
          <a:xfrm>
            <a:off x="8254571" y="2157029"/>
            <a:ext cx="396000" cy="39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FBADA22-B3B3-4DE4-8F52-04A9187C47DD}"/>
              </a:ext>
            </a:extLst>
          </p:cNvPr>
          <p:cNvSpPr txBox="1"/>
          <p:nvPr/>
        </p:nvSpPr>
        <p:spPr>
          <a:xfrm>
            <a:off x="3103945" y="1241939"/>
            <a:ext cx="62459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m: 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m participants download parameter at the same time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e.g., assume m = 3, N=10:</a:t>
            </a:r>
            <a:endParaRPr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925C649-F31D-4190-8807-9EE74D803913}"/>
              </a:ext>
            </a:extLst>
          </p:cNvPr>
          <p:cNvSpPr/>
          <p:nvPr/>
        </p:nvSpPr>
        <p:spPr>
          <a:xfrm>
            <a:off x="3131705" y="2157029"/>
            <a:ext cx="396000" cy="396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C5C96DD-8483-48EB-BE16-A187B371421E}"/>
              </a:ext>
            </a:extLst>
          </p:cNvPr>
          <p:cNvSpPr/>
          <p:nvPr/>
        </p:nvSpPr>
        <p:spPr>
          <a:xfrm>
            <a:off x="3712122" y="2157029"/>
            <a:ext cx="396000" cy="396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DD8E79F-8F78-45BC-A326-4D49B503619C}"/>
              </a:ext>
            </a:extLst>
          </p:cNvPr>
          <p:cNvSpPr/>
          <p:nvPr/>
        </p:nvSpPr>
        <p:spPr>
          <a:xfrm>
            <a:off x="4246976" y="2157029"/>
            <a:ext cx="396000" cy="396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C563C18E-47C6-4BAD-BF7C-0983FD5EE4D3}"/>
              </a:ext>
            </a:extLst>
          </p:cNvPr>
          <p:cNvGrpSpPr/>
          <p:nvPr/>
        </p:nvGrpSpPr>
        <p:grpSpPr>
          <a:xfrm>
            <a:off x="2977474" y="4220410"/>
            <a:ext cx="5847134" cy="2308324"/>
            <a:chOff x="5757964" y="3132306"/>
            <a:chExt cx="5847134" cy="2308324"/>
          </a:xfrm>
        </p:grpSpPr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E2F5DF6C-F4C1-4744-A7E4-0811F83D885B}"/>
                </a:ext>
              </a:extLst>
            </p:cNvPr>
            <p:cNvSpPr txBox="1"/>
            <p:nvPr/>
          </p:nvSpPr>
          <p:spPr>
            <a:xfrm>
              <a:off x="5757964" y="3132306"/>
              <a:ext cx="5847134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           : Original model</a:t>
              </a:r>
            </a:p>
            <a:p>
              <a:endParaRPr lang="en-US" altLang="zh-TW" dirty="0"/>
            </a:p>
            <a:p>
              <a:r>
                <a:rPr lang="en-US" altLang="zh-TW" dirty="0"/>
                <a:t>           : Download parameter from server</a:t>
              </a:r>
            </a:p>
            <a:p>
              <a:endParaRPr lang="en-US" altLang="zh-TW" dirty="0"/>
            </a:p>
            <a:p>
              <a:r>
                <a:rPr lang="en-US" altLang="zh-TW" dirty="0"/>
                <a:t>           : Local training</a:t>
              </a:r>
            </a:p>
            <a:p>
              <a:endParaRPr lang="en-US" altLang="zh-TW" dirty="0"/>
            </a:p>
            <a:p>
              <a:r>
                <a:rPr lang="en-US" altLang="zh-TW" dirty="0"/>
                <a:t>           : Upload parameters to server and finish</a:t>
              </a:r>
            </a:p>
            <a:p>
              <a:endParaRPr lang="zh-TW" altLang="en-US" dirty="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5BCB4F23-DF07-4418-9C70-3CB0F514757B}"/>
                </a:ext>
              </a:extLst>
            </p:cNvPr>
            <p:cNvSpPr/>
            <p:nvPr/>
          </p:nvSpPr>
          <p:spPr>
            <a:xfrm>
              <a:off x="5898000" y="3170151"/>
              <a:ext cx="396000" cy="39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5DCA834F-5470-4726-8144-64A68BF5FADA}"/>
                </a:ext>
              </a:extLst>
            </p:cNvPr>
            <p:cNvSpPr/>
            <p:nvPr/>
          </p:nvSpPr>
          <p:spPr>
            <a:xfrm>
              <a:off x="5898000" y="3695336"/>
              <a:ext cx="396000" cy="3960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61B3F9D2-5912-449C-98B4-B4D665ABC32C}"/>
                </a:ext>
              </a:extLst>
            </p:cNvPr>
            <p:cNvSpPr/>
            <p:nvPr/>
          </p:nvSpPr>
          <p:spPr>
            <a:xfrm>
              <a:off x="5898000" y="4254502"/>
              <a:ext cx="396000" cy="3960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084CCFAA-33A4-4FEB-84DF-060482536689}"/>
                </a:ext>
              </a:extLst>
            </p:cNvPr>
            <p:cNvSpPr/>
            <p:nvPr/>
          </p:nvSpPr>
          <p:spPr>
            <a:xfrm>
              <a:off x="5898000" y="4796711"/>
              <a:ext cx="396000" cy="3960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F207A49B-818A-4902-82EA-FBC52CF161CD}"/>
              </a:ext>
            </a:extLst>
          </p:cNvPr>
          <p:cNvSpPr/>
          <p:nvPr/>
        </p:nvSpPr>
        <p:spPr>
          <a:xfrm>
            <a:off x="3138243" y="2157029"/>
            <a:ext cx="396000" cy="396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85414F6-4FAC-422E-9920-BC33376BD3EA}"/>
              </a:ext>
            </a:extLst>
          </p:cNvPr>
          <p:cNvSpPr/>
          <p:nvPr/>
        </p:nvSpPr>
        <p:spPr>
          <a:xfrm>
            <a:off x="3705584" y="2157029"/>
            <a:ext cx="396000" cy="396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A212823-1656-4CA7-BAC5-4FC34B117BE4}"/>
              </a:ext>
            </a:extLst>
          </p:cNvPr>
          <p:cNvSpPr/>
          <p:nvPr/>
        </p:nvSpPr>
        <p:spPr>
          <a:xfrm>
            <a:off x="4253514" y="2157029"/>
            <a:ext cx="396000" cy="396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CCBE099-E3C5-47A2-9E8A-82E96622497F}"/>
              </a:ext>
            </a:extLst>
          </p:cNvPr>
          <p:cNvSpPr/>
          <p:nvPr/>
        </p:nvSpPr>
        <p:spPr>
          <a:xfrm>
            <a:off x="3134895" y="2164000"/>
            <a:ext cx="396000" cy="396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D6A8145-4695-4BD0-B6DE-834E7A7C7CD1}"/>
              </a:ext>
            </a:extLst>
          </p:cNvPr>
          <p:cNvSpPr/>
          <p:nvPr/>
        </p:nvSpPr>
        <p:spPr>
          <a:xfrm>
            <a:off x="5401240" y="2162921"/>
            <a:ext cx="396000" cy="396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8D70EC2-3888-465C-854F-AFB8CFC7CA7B}"/>
              </a:ext>
            </a:extLst>
          </p:cNvPr>
          <p:cNvSpPr/>
          <p:nvPr/>
        </p:nvSpPr>
        <p:spPr>
          <a:xfrm>
            <a:off x="5986551" y="2162921"/>
            <a:ext cx="396000" cy="396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6ADBEA3-E4D1-4E27-A121-1F62A5F3CE56}"/>
              </a:ext>
            </a:extLst>
          </p:cNvPr>
          <p:cNvSpPr/>
          <p:nvPr/>
        </p:nvSpPr>
        <p:spPr>
          <a:xfrm>
            <a:off x="4827409" y="2161487"/>
            <a:ext cx="396000" cy="396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BC1236D-9A0A-470E-95CB-2806E8CB8A04}"/>
              </a:ext>
            </a:extLst>
          </p:cNvPr>
          <p:cNvSpPr/>
          <p:nvPr/>
        </p:nvSpPr>
        <p:spPr>
          <a:xfrm>
            <a:off x="5401208" y="2161487"/>
            <a:ext cx="396000" cy="396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3257B14-9B9C-49FB-8936-8DBB9880F179}"/>
              </a:ext>
            </a:extLst>
          </p:cNvPr>
          <p:cNvSpPr/>
          <p:nvPr/>
        </p:nvSpPr>
        <p:spPr>
          <a:xfrm>
            <a:off x="5986519" y="2161487"/>
            <a:ext cx="396000" cy="396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6D46019-8DB6-45DD-973D-DF9EBF7F69B1}"/>
              </a:ext>
            </a:extLst>
          </p:cNvPr>
          <p:cNvSpPr/>
          <p:nvPr/>
        </p:nvSpPr>
        <p:spPr>
          <a:xfrm>
            <a:off x="4827377" y="2160053"/>
            <a:ext cx="396000" cy="396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F89B4349-8F17-44FE-A390-024CF67996D4}"/>
              </a:ext>
            </a:extLst>
          </p:cNvPr>
          <p:cNvSpPr/>
          <p:nvPr/>
        </p:nvSpPr>
        <p:spPr>
          <a:xfrm>
            <a:off x="3705504" y="2156937"/>
            <a:ext cx="396000" cy="396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07E5F665-1A53-489E-A0A6-95E0930E7010}"/>
              </a:ext>
            </a:extLst>
          </p:cNvPr>
          <p:cNvSpPr/>
          <p:nvPr/>
        </p:nvSpPr>
        <p:spPr>
          <a:xfrm>
            <a:off x="6516543" y="2156937"/>
            <a:ext cx="396000" cy="396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09B0467-8685-474F-841E-D3AA5C127152}"/>
              </a:ext>
            </a:extLst>
          </p:cNvPr>
          <p:cNvSpPr/>
          <p:nvPr/>
        </p:nvSpPr>
        <p:spPr>
          <a:xfrm>
            <a:off x="7096960" y="2156937"/>
            <a:ext cx="396000" cy="396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23CF36A-4FD7-41C7-8AE5-1DF0E44EDE39}"/>
              </a:ext>
            </a:extLst>
          </p:cNvPr>
          <p:cNvSpPr/>
          <p:nvPr/>
        </p:nvSpPr>
        <p:spPr>
          <a:xfrm>
            <a:off x="7674154" y="2156937"/>
            <a:ext cx="396000" cy="396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AE476CD3-00D0-4AB1-B98E-0639242D16A9}"/>
              </a:ext>
            </a:extLst>
          </p:cNvPr>
          <p:cNvSpPr/>
          <p:nvPr/>
        </p:nvSpPr>
        <p:spPr>
          <a:xfrm>
            <a:off x="6519637" y="2156845"/>
            <a:ext cx="396000" cy="396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BEBFB67E-877F-40FE-942F-F2BCBB5C39EB}"/>
              </a:ext>
            </a:extLst>
          </p:cNvPr>
          <p:cNvSpPr/>
          <p:nvPr/>
        </p:nvSpPr>
        <p:spPr>
          <a:xfrm>
            <a:off x="7100054" y="2156845"/>
            <a:ext cx="396000" cy="396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5F1C1C0F-32D8-41AC-A523-93C319F8215E}"/>
              </a:ext>
            </a:extLst>
          </p:cNvPr>
          <p:cNvSpPr/>
          <p:nvPr/>
        </p:nvSpPr>
        <p:spPr>
          <a:xfrm>
            <a:off x="7677248" y="2156845"/>
            <a:ext cx="396000" cy="396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7E30F192-E053-4416-9521-6B1638479A12}"/>
              </a:ext>
            </a:extLst>
          </p:cNvPr>
          <p:cNvSpPr/>
          <p:nvPr/>
        </p:nvSpPr>
        <p:spPr>
          <a:xfrm>
            <a:off x="4250054" y="2158799"/>
            <a:ext cx="396000" cy="396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CF74D758-BC75-4D3E-B64F-8ACC34D38914}"/>
              </a:ext>
            </a:extLst>
          </p:cNvPr>
          <p:cNvSpPr/>
          <p:nvPr/>
        </p:nvSpPr>
        <p:spPr>
          <a:xfrm>
            <a:off x="8254571" y="2156589"/>
            <a:ext cx="396000" cy="396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AEE5F3B8-025A-4444-AE7A-27AC1B7D577A}"/>
              </a:ext>
            </a:extLst>
          </p:cNvPr>
          <p:cNvSpPr/>
          <p:nvPr/>
        </p:nvSpPr>
        <p:spPr>
          <a:xfrm>
            <a:off x="8244718" y="2154709"/>
            <a:ext cx="396000" cy="396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6EDEB7BF-E117-4C81-82BD-B9B2855D7113}"/>
              </a:ext>
            </a:extLst>
          </p:cNvPr>
          <p:cNvSpPr/>
          <p:nvPr/>
        </p:nvSpPr>
        <p:spPr>
          <a:xfrm>
            <a:off x="4822681" y="2171160"/>
            <a:ext cx="396000" cy="396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AEFEC892-730A-467C-9599-CB187B22A4C8}"/>
              </a:ext>
            </a:extLst>
          </p:cNvPr>
          <p:cNvSpPr/>
          <p:nvPr/>
        </p:nvSpPr>
        <p:spPr>
          <a:xfrm>
            <a:off x="5414187" y="2168813"/>
            <a:ext cx="396000" cy="396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ABA779A6-9477-425E-9453-F2AB1A00CBC8}"/>
              </a:ext>
            </a:extLst>
          </p:cNvPr>
          <p:cNvSpPr/>
          <p:nvPr/>
        </p:nvSpPr>
        <p:spPr>
          <a:xfrm>
            <a:off x="6000965" y="2155411"/>
            <a:ext cx="396000" cy="396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31FDA7B-39FF-4A02-83D9-1735715418FD}"/>
              </a:ext>
            </a:extLst>
          </p:cNvPr>
          <p:cNvSpPr/>
          <p:nvPr/>
        </p:nvSpPr>
        <p:spPr>
          <a:xfrm>
            <a:off x="6535819" y="2155411"/>
            <a:ext cx="396000" cy="396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31874832-4AAE-434B-92DF-970BB0963EE7}"/>
              </a:ext>
            </a:extLst>
          </p:cNvPr>
          <p:cNvSpPr/>
          <p:nvPr/>
        </p:nvSpPr>
        <p:spPr>
          <a:xfrm>
            <a:off x="7116236" y="2155411"/>
            <a:ext cx="396000" cy="396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9B444D77-5011-4071-A563-BEB30C6C5A36}"/>
              </a:ext>
            </a:extLst>
          </p:cNvPr>
          <p:cNvSpPr/>
          <p:nvPr/>
        </p:nvSpPr>
        <p:spPr>
          <a:xfrm>
            <a:off x="7693430" y="2155411"/>
            <a:ext cx="396000" cy="396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38942ED5-4CAA-4F7C-864D-18377AAF0C51}"/>
              </a:ext>
            </a:extLst>
          </p:cNvPr>
          <p:cNvSpPr/>
          <p:nvPr/>
        </p:nvSpPr>
        <p:spPr>
          <a:xfrm>
            <a:off x="8273847" y="2155411"/>
            <a:ext cx="396000" cy="396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2AD2207-47C3-49CC-A8A4-F553ED087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9580A-7D5E-4B69-9F1B-6E9BF8ACC237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7F355B9-1A49-41AA-B56A-CB37FF771766}"/>
              </a:ext>
            </a:extLst>
          </p:cNvPr>
          <p:cNvSpPr txBox="1"/>
          <p:nvPr/>
        </p:nvSpPr>
        <p:spPr>
          <a:xfrm>
            <a:off x="3146735" y="2612092"/>
            <a:ext cx="461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P1</a:t>
            </a:r>
            <a:endParaRPr lang="zh-TW" altLang="en-US" sz="1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AA493CB8-53E9-4D1C-A0C2-ADC3E1E63AF6}"/>
              </a:ext>
            </a:extLst>
          </p:cNvPr>
          <p:cNvSpPr txBox="1"/>
          <p:nvPr/>
        </p:nvSpPr>
        <p:spPr>
          <a:xfrm>
            <a:off x="3736882" y="2618575"/>
            <a:ext cx="461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P2</a:t>
            </a:r>
            <a:endParaRPr lang="zh-TW" altLang="en-US" sz="1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47795056-4D63-4875-86DD-EC0C1480599E}"/>
              </a:ext>
            </a:extLst>
          </p:cNvPr>
          <p:cNvSpPr txBox="1"/>
          <p:nvPr/>
        </p:nvSpPr>
        <p:spPr>
          <a:xfrm>
            <a:off x="4243909" y="2607133"/>
            <a:ext cx="461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P3</a:t>
            </a:r>
            <a:endParaRPr lang="zh-TW" altLang="en-US" sz="1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D69F552E-313A-4627-901F-7560E39B4BB2}"/>
              </a:ext>
            </a:extLst>
          </p:cNvPr>
          <p:cNvSpPr txBox="1"/>
          <p:nvPr/>
        </p:nvSpPr>
        <p:spPr>
          <a:xfrm>
            <a:off x="4834056" y="2613616"/>
            <a:ext cx="461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P4</a:t>
            </a:r>
            <a:endParaRPr lang="zh-TW" altLang="en-US" sz="1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71EA9F90-6571-495A-967C-9EA835F32E70}"/>
              </a:ext>
            </a:extLst>
          </p:cNvPr>
          <p:cNvSpPr txBox="1"/>
          <p:nvPr/>
        </p:nvSpPr>
        <p:spPr>
          <a:xfrm>
            <a:off x="5407988" y="2603888"/>
            <a:ext cx="461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P5</a:t>
            </a:r>
            <a:endParaRPr lang="zh-TW" altLang="en-US" sz="1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5299F318-F001-4D33-8260-3114CC4BC04B}"/>
              </a:ext>
            </a:extLst>
          </p:cNvPr>
          <p:cNvSpPr txBox="1"/>
          <p:nvPr/>
        </p:nvSpPr>
        <p:spPr>
          <a:xfrm>
            <a:off x="5988407" y="2610371"/>
            <a:ext cx="461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P6</a:t>
            </a:r>
            <a:endParaRPr lang="zh-TW" altLang="en-US" sz="1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E230E63B-ACAD-4351-8D49-4D92FA42628F}"/>
              </a:ext>
            </a:extLst>
          </p:cNvPr>
          <p:cNvSpPr txBox="1"/>
          <p:nvPr/>
        </p:nvSpPr>
        <p:spPr>
          <a:xfrm>
            <a:off x="6526672" y="2603889"/>
            <a:ext cx="461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P7</a:t>
            </a:r>
            <a:endParaRPr lang="zh-TW" altLang="en-US" sz="1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ABBE4A6A-C83F-4B16-BE18-21579CA68E9E}"/>
              </a:ext>
            </a:extLst>
          </p:cNvPr>
          <p:cNvSpPr txBox="1"/>
          <p:nvPr/>
        </p:nvSpPr>
        <p:spPr>
          <a:xfrm>
            <a:off x="7116819" y="2610372"/>
            <a:ext cx="461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P8</a:t>
            </a:r>
            <a:endParaRPr lang="zh-TW" altLang="en-US" sz="1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C3237A5C-A448-4FBF-97F1-9F3B1AB80084}"/>
              </a:ext>
            </a:extLst>
          </p:cNvPr>
          <p:cNvSpPr txBox="1"/>
          <p:nvPr/>
        </p:nvSpPr>
        <p:spPr>
          <a:xfrm>
            <a:off x="7681023" y="2600644"/>
            <a:ext cx="461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P9</a:t>
            </a:r>
            <a:endParaRPr lang="zh-TW" altLang="en-US" sz="1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A1094289-3EAA-4737-891D-70BDC2B17626}"/>
              </a:ext>
            </a:extLst>
          </p:cNvPr>
          <p:cNvSpPr txBox="1"/>
          <p:nvPr/>
        </p:nvSpPr>
        <p:spPr>
          <a:xfrm>
            <a:off x="8232257" y="2597399"/>
            <a:ext cx="59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P10</a:t>
            </a:r>
            <a:endParaRPr lang="zh-TW" altLang="en-US" sz="1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7" name="左大括弧 56">
            <a:extLst>
              <a:ext uri="{FF2B5EF4-FFF2-40B4-BE49-F238E27FC236}">
                <a16:creationId xmlns:a16="http://schemas.microsoft.com/office/drawing/2014/main" id="{B06AFD1A-13AE-4ACB-B67F-B5B663F3BD6F}"/>
              </a:ext>
            </a:extLst>
          </p:cNvPr>
          <p:cNvSpPr/>
          <p:nvPr/>
        </p:nvSpPr>
        <p:spPr>
          <a:xfrm rot="16200000">
            <a:off x="3670221" y="2577427"/>
            <a:ext cx="396000" cy="1051495"/>
          </a:xfrm>
          <a:prstGeom prst="leftBrace">
            <a:avLst>
              <a:gd name="adj1" fmla="val 38538"/>
              <a:gd name="adj2" fmla="val 4806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52D45DF1-A33D-4AD4-8C82-3F67C7E931AD}"/>
              </a:ext>
            </a:extLst>
          </p:cNvPr>
          <p:cNvSpPr txBox="1"/>
          <p:nvPr/>
        </p:nvSpPr>
        <p:spPr>
          <a:xfrm>
            <a:off x="2684853" y="3395047"/>
            <a:ext cx="266995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P1, P2, and P3 </a:t>
            </a: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download parameters at the same time</a:t>
            </a:r>
            <a:endParaRPr lang="zh-TW" altLang="en-US" sz="1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2" name="左大括弧 81">
            <a:extLst>
              <a:ext uri="{FF2B5EF4-FFF2-40B4-BE49-F238E27FC236}">
                <a16:creationId xmlns:a16="http://schemas.microsoft.com/office/drawing/2014/main" id="{C2762588-EBEE-414A-81DA-9494FD9F6A87}"/>
              </a:ext>
            </a:extLst>
          </p:cNvPr>
          <p:cNvSpPr/>
          <p:nvPr/>
        </p:nvSpPr>
        <p:spPr>
          <a:xfrm rot="16200000">
            <a:off x="5481361" y="2556349"/>
            <a:ext cx="396000" cy="1051495"/>
          </a:xfrm>
          <a:prstGeom prst="leftBrace">
            <a:avLst>
              <a:gd name="adj1" fmla="val 38538"/>
              <a:gd name="adj2" fmla="val 4806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0808F70C-C6AC-4FD7-822B-FF85F155EE1C}"/>
              </a:ext>
            </a:extLst>
          </p:cNvPr>
          <p:cNvSpPr txBox="1"/>
          <p:nvPr/>
        </p:nvSpPr>
        <p:spPr>
          <a:xfrm>
            <a:off x="4578610" y="3402972"/>
            <a:ext cx="266995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P4, P5, and P6 </a:t>
            </a: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download parameters at the same time</a:t>
            </a:r>
            <a:endParaRPr lang="zh-TW" altLang="en-US" sz="1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27B5C448-AF2C-43E5-A32A-7C97A215DB68}"/>
              </a:ext>
            </a:extLst>
          </p:cNvPr>
          <p:cNvSpPr txBox="1"/>
          <p:nvPr/>
        </p:nvSpPr>
        <p:spPr>
          <a:xfrm>
            <a:off x="2330958" y="2885745"/>
            <a:ext cx="242328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P1</a:t>
            </a: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uploads parameters to server and finishes it</a:t>
            </a:r>
            <a:endParaRPr lang="zh-TW" altLang="en-US" sz="1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AA3B15A0-5BA7-4B55-8E54-A9334969F943}"/>
              </a:ext>
            </a:extLst>
          </p:cNvPr>
          <p:cNvSpPr txBox="1"/>
          <p:nvPr/>
        </p:nvSpPr>
        <p:spPr>
          <a:xfrm>
            <a:off x="2767775" y="3484005"/>
            <a:ext cx="295226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P1, P2, and P3 </a:t>
            </a: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do local training</a:t>
            </a:r>
            <a:endParaRPr lang="zh-TW" altLang="en-US" sz="1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313036F3-AB93-4742-A57C-0C31A8654D99}"/>
              </a:ext>
            </a:extLst>
          </p:cNvPr>
          <p:cNvSpPr txBox="1"/>
          <p:nvPr/>
        </p:nvSpPr>
        <p:spPr>
          <a:xfrm>
            <a:off x="4558253" y="3479877"/>
            <a:ext cx="293470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P4, P5, and P6 </a:t>
            </a: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do local training</a:t>
            </a:r>
            <a:endParaRPr lang="zh-TW" altLang="en-US" sz="1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0F89A616-D7BD-453A-AB38-C59839A32299}"/>
              </a:ext>
            </a:extLst>
          </p:cNvPr>
          <p:cNvSpPr txBox="1"/>
          <p:nvPr/>
        </p:nvSpPr>
        <p:spPr>
          <a:xfrm>
            <a:off x="2896477" y="2883553"/>
            <a:ext cx="242328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P2</a:t>
            </a: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uploads parameters to server and finishes it </a:t>
            </a:r>
            <a:endParaRPr lang="zh-TW" altLang="en-US" sz="1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6" name="左大括弧 85">
            <a:extLst>
              <a:ext uri="{FF2B5EF4-FFF2-40B4-BE49-F238E27FC236}">
                <a16:creationId xmlns:a16="http://schemas.microsoft.com/office/drawing/2014/main" id="{44EF99DB-A3F9-4700-BEEA-13898B9119A6}"/>
              </a:ext>
            </a:extLst>
          </p:cNvPr>
          <p:cNvSpPr/>
          <p:nvPr/>
        </p:nvSpPr>
        <p:spPr>
          <a:xfrm rot="16200000">
            <a:off x="7123073" y="2556348"/>
            <a:ext cx="396000" cy="1051495"/>
          </a:xfrm>
          <a:prstGeom prst="leftBrace">
            <a:avLst>
              <a:gd name="adj1" fmla="val 38538"/>
              <a:gd name="adj2" fmla="val 4806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48D1BD14-B044-4581-9346-45AA5C6B6503}"/>
              </a:ext>
            </a:extLst>
          </p:cNvPr>
          <p:cNvSpPr txBox="1"/>
          <p:nvPr/>
        </p:nvSpPr>
        <p:spPr>
          <a:xfrm>
            <a:off x="6141036" y="3394937"/>
            <a:ext cx="266995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P7, P8, and P9 </a:t>
            </a: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download parameters at the same time</a:t>
            </a:r>
            <a:endParaRPr lang="zh-TW" altLang="en-US" sz="1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8595E5A9-C008-4AAA-985E-BAEF535E2F2D}"/>
              </a:ext>
            </a:extLst>
          </p:cNvPr>
          <p:cNvSpPr txBox="1"/>
          <p:nvPr/>
        </p:nvSpPr>
        <p:spPr>
          <a:xfrm>
            <a:off x="6071161" y="3502658"/>
            <a:ext cx="295226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P7, P8, and P9 </a:t>
            </a: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do local training</a:t>
            </a:r>
            <a:endParaRPr lang="zh-TW" altLang="en-US" sz="1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00B33575-AF3C-4509-878F-13361AFD31BE}"/>
              </a:ext>
            </a:extLst>
          </p:cNvPr>
          <p:cNvSpPr txBox="1"/>
          <p:nvPr/>
        </p:nvSpPr>
        <p:spPr>
          <a:xfrm>
            <a:off x="3447122" y="2888473"/>
            <a:ext cx="242328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P3</a:t>
            </a: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uploads parameters to server and finishes it</a:t>
            </a:r>
            <a:endParaRPr lang="zh-TW" altLang="en-US" sz="1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036D2C2A-797D-4DF0-A2E7-6E284162AB43}"/>
              </a:ext>
            </a:extLst>
          </p:cNvPr>
          <p:cNvSpPr txBox="1"/>
          <p:nvPr/>
        </p:nvSpPr>
        <p:spPr>
          <a:xfrm>
            <a:off x="7116236" y="2967112"/>
            <a:ext cx="250097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P10 </a:t>
            </a: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download parameters</a:t>
            </a:r>
            <a:endParaRPr lang="zh-TW" altLang="en-US" sz="1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3379D879-F14A-45E7-9F59-E2ED63A0BD93}"/>
              </a:ext>
            </a:extLst>
          </p:cNvPr>
          <p:cNvSpPr txBox="1"/>
          <p:nvPr/>
        </p:nvSpPr>
        <p:spPr>
          <a:xfrm>
            <a:off x="7124151" y="2960335"/>
            <a:ext cx="250097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P10 </a:t>
            </a: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does local training</a:t>
            </a:r>
            <a:endParaRPr lang="zh-TW" altLang="en-US" sz="1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271FCF59-9651-46D6-AFC6-5CCA8CEA8BDC}"/>
              </a:ext>
            </a:extLst>
          </p:cNvPr>
          <p:cNvSpPr txBox="1"/>
          <p:nvPr/>
        </p:nvSpPr>
        <p:spPr>
          <a:xfrm>
            <a:off x="4096024" y="2902723"/>
            <a:ext cx="242328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P4</a:t>
            </a: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uploads parameters to server and finishes it</a:t>
            </a:r>
            <a:endParaRPr lang="zh-TW" altLang="en-US" sz="1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428B9E25-4FCC-4663-AD69-C9A5C27FEC32}"/>
              </a:ext>
            </a:extLst>
          </p:cNvPr>
          <p:cNvSpPr txBox="1"/>
          <p:nvPr/>
        </p:nvSpPr>
        <p:spPr>
          <a:xfrm>
            <a:off x="4750936" y="2909290"/>
            <a:ext cx="242328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P5</a:t>
            </a: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uploads parameters to server and finishes it</a:t>
            </a:r>
            <a:endParaRPr lang="zh-TW" altLang="en-US" sz="1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1637F6D5-7DC2-4836-9DEC-4E3919303D66}"/>
              </a:ext>
            </a:extLst>
          </p:cNvPr>
          <p:cNvSpPr txBox="1"/>
          <p:nvPr/>
        </p:nvSpPr>
        <p:spPr>
          <a:xfrm>
            <a:off x="5360621" y="2899864"/>
            <a:ext cx="242328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P6</a:t>
            </a: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uploads parameters to server and finishes it</a:t>
            </a:r>
            <a:endParaRPr lang="zh-TW" altLang="en-US" sz="1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1F4D33A9-B335-44CF-80F5-93D2D0A46DF7}"/>
              </a:ext>
            </a:extLst>
          </p:cNvPr>
          <p:cNvSpPr txBox="1"/>
          <p:nvPr/>
        </p:nvSpPr>
        <p:spPr>
          <a:xfrm>
            <a:off x="5789656" y="2899864"/>
            <a:ext cx="242328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P7</a:t>
            </a: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uploads parameters to server and finishes it</a:t>
            </a:r>
            <a:endParaRPr lang="zh-TW" altLang="en-US" sz="1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AA6B78C0-AC04-4715-B22E-D99BA5C4EA7A}"/>
              </a:ext>
            </a:extLst>
          </p:cNvPr>
          <p:cNvSpPr txBox="1"/>
          <p:nvPr/>
        </p:nvSpPr>
        <p:spPr>
          <a:xfrm>
            <a:off x="6465603" y="2894601"/>
            <a:ext cx="242328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P8</a:t>
            </a: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uploads parameters to server and finishes it</a:t>
            </a:r>
            <a:endParaRPr lang="zh-TW" altLang="en-US" sz="1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F45B9A9E-E157-4A52-A7AB-EE22E103A502}"/>
              </a:ext>
            </a:extLst>
          </p:cNvPr>
          <p:cNvSpPr txBox="1"/>
          <p:nvPr/>
        </p:nvSpPr>
        <p:spPr>
          <a:xfrm>
            <a:off x="6708612" y="2895220"/>
            <a:ext cx="242328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P9</a:t>
            </a: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uploads parameters to server and finishes it</a:t>
            </a:r>
            <a:endParaRPr lang="zh-TW" altLang="en-US" sz="1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D3995537-B670-4F2D-973E-79DAD923046C}"/>
              </a:ext>
            </a:extLst>
          </p:cNvPr>
          <p:cNvSpPr txBox="1"/>
          <p:nvPr/>
        </p:nvSpPr>
        <p:spPr>
          <a:xfrm>
            <a:off x="7292844" y="2831142"/>
            <a:ext cx="242328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P10</a:t>
            </a: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uploads parameters to server and finishes it</a:t>
            </a:r>
            <a:endParaRPr lang="zh-TW" altLang="en-US" sz="1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9736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/>
      <p:bldP spid="22" grpId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" grpId="0"/>
      <p:bldP spid="5" grpId="1"/>
      <p:bldP spid="66" grpId="0"/>
      <p:bldP spid="66" grpId="1"/>
      <p:bldP spid="67" grpId="0"/>
      <p:bldP spid="67" grpId="1"/>
      <p:bldP spid="68" grpId="0"/>
      <p:bldP spid="68" grpId="1"/>
      <p:bldP spid="70" grpId="0"/>
      <p:bldP spid="70" grpId="1"/>
      <p:bldP spid="71" grpId="0"/>
      <p:bldP spid="71" grpId="1"/>
      <p:bldP spid="78" grpId="0"/>
      <p:bldP spid="78" grpId="1"/>
      <p:bldP spid="79" grpId="0"/>
      <p:bldP spid="79" grpId="1"/>
      <p:bldP spid="80" grpId="0"/>
      <p:bldP spid="80" grpId="1"/>
      <p:bldP spid="81" grpId="0"/>
      <p:bldP spid="81" grpId="1"/>
      <p:bldP spid="57" grpId="0" animBg="1"/>
      <p:bldP spid="57" grpId="1" animBg="1"/>
      <p:bldP spid="61" grpId="0"/>
      <p:bldP spid="61" grpId="1"/>
      <p:bldP spid="82" grpId="0" animBg="1"/>
      <p:bldP spid="82" grpId="1" animBg="1"/>
      <p:bldP spid="83" grpId="0"/>
      <p:bldP spid="83" grpId="1"/>
      <p:bldP spid="84" grpId="0"/>
      <p:bldP spid="84" grpId="1"/>
      <p:bldP spid="76" grpId="0"/>
      <p:bldP spid="76" grpId="1"/>
      <p:bldP spid="77" grpId="0"/>
      <p:bldP spid="77" grpId="1"/>
      <p:bldP spid="85" grpId="0"/>
      <p:bldP spid="85" grpId="1"/>
      <p:bldP spid="86" grpId="0" animBg="1"/>
      <p:bldP spid="86" grpId="1" animBg="1"/>
      <p:bldP spid="87" grpId="0"/>
      <p:bldP spid="87" grpId="1"/>
      <p:bldP spid="88" grpId="0"/>
      <p:bldP spid="88" grpId="1"/>
      <p:bldP spid="89" grpId="0"/>
      <p:bldP spid="89" grpId="1"/>
      <p:bldP spid="90" grpId="0"/>
      <p:bldP spid="90" grpId="1"/>
      <p:bldP spid="91" grpId="0"/>
      <p:bldP spid="91" grpId="1"/>
      <p:bldP spid="92" grpId="0"/>
      <p:bldP spid="92" grpId="1"/>
      <p:bldP spid="93" grpId="0"/>
      <p:bldP spid="93" grpId="1"/>
      <p:bldP spid="94" grpId="0"/>
      <p:bldP spid="94" grpId="1"/>
      <p:bldP spid="95" grpId="0"/>
      <p:bldP spid="95" grpId="1"/>
      <p:bldP spid="96" grpId="0"/>
      <p:bldP spid="96" grpId="1"/>
      <p:bldP spid="97" grpId="0"/>
      <p:bldP spid="97" grpId="1"/>
      <p:bldP spid="98" grpId="0"/>
      <p:bldP spid="98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圖片 59">
            <a:extLst>
              <a:ext uri="{FF2B5EF4-FFF2-40B4-BE49-F238E27FC236}">
                <a16:creationId xmlns:a16="http://schemas.microsoft.com/office/drawing/2014/main" id="{96616F1B-511D-4DBE-8559-9494991B59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26" y="1822883"/>
            <a:ext cx="5780838" cy="4455587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39021EAF-A3C0-483B-BD50-79A4EC026206}"/>
              </a:ext>
            </a:extLst>
          </p:cNvPr>
          <p:cNvSpPr txBox="1">
            <a:spLocks/>
          </p:cNvSpPr>
          <p:nvPr/>
        </p:nvSpPr>
        <p:spPr>
          <a:xfrm>
            <a:off x="-21759" y="329266"/>
            <a:ext cx="120039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Asynchronous Exchange Protocol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C1226CE-C1E2-41C1-8A4F-DA977421EC0C}"/>
              </a:ext>
            </a:extLst>
          </p:cNvPr>
          <p:cNvSpPr txBox="1"/>
          <p:nvPr/>
        </p:nvSpPr>
        <p:spPr>
          <a:xfrm>
            <a:off x="5880071" y="4611083"/>
            <a:ext cx="6209477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Batch size m = 50</a:t>
            </a:r>
          </a:p>
          <a:p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# participants = 10</a:t>
            </a:r>
          </a:p>
          <a:p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en-US" altLang="zh-TW" b="0" i="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Fraction of  parameters for download = 1</a:t>
            </a:r>
          </a:p>
          <a:p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en-US" altLang="zh-TW" b="0" i="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Fraction of  parameters for upload = 1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186B7CAC-F5DB-42C6-B0FD-11A347298A38}"/>
              </a:ext>
            </a:extLst>
          </p:cNvPr>
          <p:cNvSpPr/>
          <p:nvPr/>
        </p:nvSpPr>
        <p:spPr>
          <a:xfrm>
            <a:off x="412331" y="5802812"/>
            <a:ext cx="233916" cy="2126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D455DAC1-2E34-4388-A169-DFF54A3F1E30}"/>
              </a:ext>
            </a:extLst>
          </p:cNvPr>
          <p:cNvSpPr txBox="1"/>
          <p:nvPr/>
        </p:nvSpPr>
        <p:spPr>
          <a:xfrm>
            <a:off x="-21759" y="6015463"/>
            <a:ext cx="179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Round  Robin</a:t>
            </a:r>
            <a:endParaRPr lang="zh-TW" altLang="en-US" dirty="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844FAE3D-008D-4E0D-BBA9-6692F4947DBD}"/>
              </a:ext>
            </a:extLst>
          </p:cNvPr>
          <p:cNvSpPr txBox="1"/>
          <p:nvPr/>
        </p:nvSpPr>
        <p:spPr>
          <a:xfrm>
            <a:off x="5882033" y="1368771"/>
            <a:ext cx="6207515" cy="31393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DSSGD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的方法，在不同步的機制下，去看不同的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m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值對應到的準確率為何，圖上的準確率都是做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10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次後取平均的結果。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m=1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時，其實就等同於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round robin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，所以準確率會是最高。而在不同步的機制下，準確率會受到影響，但當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epoch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提高後，準確率還是會上升，不過跟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local train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比起來，準確率是差不多的。另外在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m=2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時，就算提高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epoch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也還是沒有提高準確率。原因可能是因為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m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過小，每個人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download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到的模型參數相差越多，有些是經訓練過比較好的，有些是比較差的，那上傳的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gradient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差異過大，那就有可能會把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Server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的參數調差，最後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global model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performance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甚至比只用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local data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去訓練還差。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2AD2207-47C3-49CC-A8A4-F553ED087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9580A-7D5E-4B69-9F1B-6E9BF8ACC237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269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0" grpId="2" animBg="1"/>
      <p:bldP spid="58" grpId="0" animBg="1"/>
      <p:bldP spid="59" grpId="0"/>
      <p:bldP spid="6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39021EAF-A3C0-483B-BD50-79A4EC026206}"/>
              </a:ext>
            </a:extLst>
          </p:cNvPr>
          <p:cNvSpPr txBox="1">
            <a:spLocks/>
          </p:cNvSpPr>
          <p:nvPr/>
        </p:nvSpPr>
        <p:spPr>
          <a:xfrm>
            <a:off x="0" y="265063"/>
            <a:ext cx="120039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Parameter Upload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D320951-827E-478B-98B2-55446C5FB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6" y="1626781"/>
            <a:ext cx="5883605" cy="4446911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A5CFEB6D-5AED-4207-8B3F-2F60FCF6147E}"/>
              </a:ext>
            </a:extLst>
          </p:cNvPr>
          <p:cNvSpPr txBox="1"/>
          <p:nvPr/>
        </p:nvSpPr>
        <p:spPr>
          <a:xfrm>
            <a:off x="6090418" y="1439438"/>
            <a:ext cx="5883605" cy="23083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Round Robin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的機制下，取代原本上傳梯度的方法，直接上傳模型的參數，去和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Local Train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DSSGD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的方法比較，看準確率會不會有差。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三者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test data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都是用同一份總共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10,000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筆的資料去看其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accuracy,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並且各做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次取平均。可以發現直接上傳參數，其實就和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DSSGD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是差不多的，兩者都能繼續往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global optimum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去找，但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Local Train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就會容易卡在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local optimum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B3A2663-8776-4244-AD80-3A8D0ECD6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9580A-7D5E-4B69-9F1B-6E9BF8ACC237}" type="slidenum">
              <a:rPr lang="zh-TW" altLang="en-US" smtClean="0"/>
              <a:t>32</a:t>
            </a:fld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C1226CE-C1E2-41C1-8A4F-DA977421EC0C}"/>
              </a:ext>
            </a:extLst>
          </p:cNvPr>
          <p:cNvSpPr txBox="1"/>
          <p:nvPr/>
        </p:nvSpPr>
        <p:spPr>
          <a:xfrm>
            <a:off x="6090419" y="4103106"/>
            <a:ext cx="591351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Batch size m = 50</a:t>
            </a:r>
          </a:p>
          <a:p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# participants = 10</a:t>
            </a:r>
          </a:p>
          <a:p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en-US" altLang="zh-TW" b="0" i="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Fraction of  parameters for download = 1</a:t>
            </a:r>
          </a:p>
          <a:p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en-US" altLang="zh-TW" b="0" i="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Fraction of  parameters for upload = 1</a:t>
            </a:r>
          </a:p>
        </p:txBody>
      </p:sp>
    </p:spTree>
    <p:extLst>
      <p:ext uri="{BB962C8B-B14F-4D97-AF65-F5344CB8AC3E}">
        <p14:creationId xmlns:p14="http://schemas.microsoft.com/office/powerpoint/2010/main" val="302604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4" grpId="2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id="{725B66FC-6C9B-4CDE-AEEA-EB17EB12A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7" y="1725831"/>
            <a:ext cx="5827609" cy="4491636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39021EAF-A3C0-483B-BD50-79A4EC026206}"/>
              </a:ext>
            </a:extLst>
          </p:cNvPr>
          <p:cNvSpPr txBox="1">
            <a:spLocks/>
          </p:cNvSpPr>
          <p:nvPr/>
        </p:nvSpPr>
        <p:spPr>
          <a:xfrm>
            <a:off x="0" y="93811"/>
            <a:ext cx="120039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Uploading Parameters Asynchronously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75CF023-0EB4-415B-A808-6B570E31DB79}"/>
              </a:ext>
            </a:extLst>
          </p:cNvPr>
          <p:cNvSpPr/>
          <p:nvPr/>
        </p:nvSpPr>
        <p:spPr>
          <a:xfrm>
            <a:off x="452641" y="5767315"/>
            <a:ext cx="233916" cy="2126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06FCE53-ACE8-4D0C-BD43-4AC17C5AD269}"/>
              </a:ext>
            </a:extLst>
          </p:cNvPr>
          <p:cNvSpPr txBox="1"/>
          <p:nvPr/>
        </p:nvSpPr>
        <p:spPr>
          <a:xfrm>
            <a:off x="61081" y="6032801"/>
            <a:ext cx="179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Round  Robin</a:t>
            </a:r>
            <a:endParaRPr lang="zh-TW" altLang="en-US" dirty="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1586BBE-63AD-4F35-9BD2-426402B56545}"/>
              </a:ext>
            </a:extLst>
          </p:cNvPr>
          <p:cNvSpPr txBox="1"/>
          <p:nvPr/>
        </p:nvSpPr>
        <p:spPr>
          <a:xfrm>
            <a:off x="5858856" y="1051723"/>
            <a:ext cx="6247938" cy="28623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在不同步的機制下，比較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DSSGD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和直接上傳參數兩種方法，分別在不同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值對應到的準確率為何，圖上的準確率都是做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次後取平均的結果。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可以發現若直接上傳參數，在不同步的機制下，跟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DSSGD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相比起來，比較不會受到影響，但是當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越大時，準確率會有下降的趨勢，推測是因為上傳參數是直接把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Server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上的參數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overwrite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，假如當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m=10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個人同時下載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Server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上的參數，再分別上傳，但因為是直接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overwrite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參數，所以其實最後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Server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上的參數就只有最後一個上傳的人用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local dataset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訓練完的效果。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77D18D2-EAF8-48B1-8960-0BC2C006C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9580A-7D5E-4B69-9F1B-6E9BF8ACC237}" type="slidenum">
              <a:rPr lang="zh-TW" altLang="en-US" smtClean="0"/>
              <a:t>33</a:t>
            </a:fld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C1226CE-C1E2-41C1-8A4F-DA977421EC0C}"/>
              </a:ext>
            </a:extLst>
          </p:cNvPr>
          <p:cNvSpPr txBox="1"/>
          <p:nvPr/>
        </p:nvSpPr>
        <p:spPr>
          <a:xfrm>
            <a:off x="5878086" y="3995678"/>
            <a:ext cx="6209477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Batch size m = 50</a:t>
            </a:r>
          </a:p>
          <a:p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# participants = 10</a:t>
            </a:r>
          </a:p>
          <a:p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en-US" altLang="zh-TW" b="0" i="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Fraction of  parameters for download = 1</a:t>
            </a:r>
          </a:p>
          <a:p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en-US" altLang="zh-TW" b="0" i="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Fraction of  parameters for upload = 1</a:t>
            </a:r>
          </a:p>
          <a:p>
            <a:endParaRPr lang="en-US" altLang="zh-TW" b="0" i="0" dirty="0">
              <a:effectLst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m: m participants download the parameters simultaneously</a:t>
            </a:r>
            <a:endParaRPr lang="en-US" altLang="zh-TW" b="0" i="0" dirty="0">
              <a:effectLst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6419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5" grpId="2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823281-BABD-CA35-2C3D-034322EF58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altLang="zh-TW" sz="3200" b="0" i="0" u="none" strike="noStrike" baseline="0" dirty="0">
                <a:latin typeface="Arial Rounded MT Bold" panose="020F0704030504030204" pitchFamily="34" charset="0"/>
              </a:rPr>
              <a:t>Inverting Gradients - How easy is it to break privacy</a:t>
            </a:r>
            <a:r>
              <a:rPr lang="zh-TW" altLang="en-US" sz="3200" b="0" i="0" u="none" strike="noStrike" baseline="0" dirty="0">
                <a:latin typeface="Arial Rounded MT Bold" panose="020F0704030504030204" pitchFamily="34" charset="0"/>
              </a:rPr>
              <a:t> </a:t>
            </a:r>
            <a:r>
              <a:rPr lang="en-US" altLang="zh-TW" sz="3200" b="0" i="0" u="none" strike="noStrike" baseline="0" dirty="0">
                <a:latin typeface="Arial Rounded MT Bold" panose="020F0704030504030204" pitchFamily="34" charset="0"/>
              </a:rPr>
              <a:t>in federated learning?</a:t>
            </a:r>
            <a:endParaRPr lang="zh-TW" altLang="en-US" sz="3200" b="1" dirty="0">
              <a:latin typeface="Arial Rounded MT Bold" panose="020F0704030504030204" pitchFamily="34" charset="0"/>
              <a:ea typeface="Microsoft JhengHei UI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4BD353C-F031-76F8-F242-7614E38A39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93160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TW" sz="1600" b="0" i="0" dirty="0">
                <a:effectLst/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Jonas </a:t>
            </a:r>
            <a:r>
              <a:rPr lang="en-US" altLang="zh-TW" sz="1600" b="0" i="0" dirty="0" err="1">
                <a:effectLst/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Geiping</a:t>
            </a:r>
            <a:r>
              <a:rPr lang="en-US" altLang="zh-TW" sz="1600" b="0" i="0" dirty="0">
                <a:effectLst/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, Hartmut </a:t>
            </a:r>
            <a:r>
              <a:rPr lang="en-US" altLang="zh-TW" sz="1600" b="0" i="0" dirty="0" err="1">
                <a:effectLst/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Bauermeister</a:t>
            </a:r>
            <a:r>
              <a:rPr lang="en-US" altLang="zh-TW" sz="1600" b="0" i="0" dirty="0">
                <a:effectLst/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, Hannah </a:t>
            </a:r>
            <a:r>
              <a:rPr lang="en-US" altLang="zh-TW" sz="1600" b="0" i="0" dirty="0" err="1">
                <a:effectLst/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Dr</a:t>
            </a:r>
            <a:r>
              <a:rPr lang="en-US" altLang="zh-TW" sz="16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ö</a:t>
            </a:r>
            <a:r>
              <a:rPr lang="en-US" altLang="zh-TW" sz="1600" b="0" i="0" dirty="0" err="1">
                <a:effectLst/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ge</a:t>
            </a:r>
            <a:endParaRPr lang="en-US" altLang="zh-TW" sz="1600" b="0" i="0" dirty="0">
              <a:effectLst/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sz="1600" b="0" i="0" dirty="0" err="1">
                <a:effectLst/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NeurIPS</a:t>
            </a:r>
            <a:endParaRPr lang="en-US" altLang="zh-TW" sz="1600" b="0" i="0" dirty="0">
              <a:effectLst/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sz="1600" b="0" i="0" dirty="0">
                <a:effectLst/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2020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109D7F4-5CB0-F292-5826-6652363F9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462FC-E2A1-44EE-96D0-B5A350E9AC4F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290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A6DB6-01C8-5E39-0F94-18C5C90F2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328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Arial Rounded MT Bold" panose="020F0704030504030204" pitchFamily="34" charset="0"/>
                <a:ea typeface="Microsoft JhengHei UI" panose="020B0604030504040204" pitchFamily="34" charset="-120"/>
              </a:rPr>
              <a:t>Contribution</a:t>
            </a:r>
            <a:endParaRPr lang="zh-TW" altLang="en-US" sz="3200" dirty="0">
              <a:latin typeface="Arial Rounded MT Bold" panose="020F0704030504030204" pitchFamily="34" charset="0"/>
              <a:ea typeface="Microsoft JhengHei U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54310B-B6B4-100A-64AB-A29787682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8843"/>
            <a:ext cx="10931014" cy="3280315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zh-TW" sz="20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Reconstruction of input data from gradient information is possible for realistic deep and non-smooth architectures.</a:t>
            </a:r>
          </a:p>
          <a:p>
            <a:pPr algn="l">
              <a:lnSpc>
                <a:spcPct val="150000"/>
              </a:lnSpc>
            </a:pPr>
            <a:r>
              <a:rPr lang="en-US" altLang="zh-TW" sz="20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With the right attack, there is little “defense-in-depth" - deep networks are as vulnerable as shallow networks.</a:t>
            </a:r>
          </a:p>
          <a:p>
            <a:pPr algn="l">
              <a:lnSpc>
                <a:spcPct val="150000"/>
              </a:lnSpc>
            </a:pPr>
            <a:r>
              <a:rPr lang="en-US" altLang="zh-TW" sz="2000" dirty="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It prove that the input to any fully connected layer can be reconstructed analytically independent of the remaining network architecture.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31C493-17FD-E324-FBC2-9FB9B0D2C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462FC-E2A1-44EE-96D0-B5A350E9AC4F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736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C8A37B-7422-4DC0-89E1-19A5681A2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66" y="494213"/>
            <a:ext cx="10515600" cy="1325563"/>
          </a:xfrm>
        </p:spPr>
        <p:txBody>
          <a:bodyPr/>
          <a:lstStyle/>
          <a:p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Arial Rounded MT Bold" panose="020F0704030504030204" pitchFamily="34" charset="0"/>
                <a:ea typeface="Microsoft JhengHei UI Light" panose="020B0304030504040204" pitchFamily="34" charset="-120"/>
              </a:rPr>
              <a:t>Federated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Arial Rounded MT Bold" panose="020F0704030504030204" pitchFamily="34" charset="0"/>
                <a:ea typeface="Microsoft JhengHei UI Light" panose="020B0304030504040204" pitchFamily="34" charset="-120"/>
              </a:rPr>
              <a:t>Learning (Horizontal)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76BD300-0E63-45F8-99A0-7359B108A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9580A-7D5E-4B69-9F1B-6E9BF8ACC237}" type="slidenum">
              <a:rPr lang="zh-TW" altLang="en-US" smtClean="0"/>
              <a:t>36</a:t>
            </a:fld>
            <a:endParaRPr lang="zh-TW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8A7E26CF-15B4-4420-AA21-0C5A86C51A88}"/>
              </a:ext>
            </a:extLst>
          </p:cNvPr>
          <p:cNvSpPr/>
          <p:nvPr/>
        </p:nvSpPr>
        <p:spPr>
          <a:xfrm>
            <a:off x="3622619" y="1328204"/>
            <a:ext cx="49467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Arial Rounded MT Bold" panose="020F0704030504030204" pitchFamily="34" charset="0"/>
                <a:ea typeface="Microsoft JhengHei UI Light" panose="020B0304030504040204" pitchFamily="34" charset="-120"/>
              </a:rPr>
              <a:t> </a:t>
            </a:r>
            <a:endParaRPr lang="zh-TW" altLang="en-US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0" name="圓角矩形 35">
            <a:extLst>
              <a:ext uri="{FF2B5EF4-FFF2-40B4-BE49-F238E27FC236}">
                <a16:creationId xmlns:a16="http://schemas.microsoft.com/office/drawing/2014/main" id="{374B9E9F-9C59-45D1-A34F-EAF2A04EDA93}"/>
              </a:ext>
            </a:extLst>
          </p:cNvPr>
          <p:cNvSpPr/>
          <p:nvPr/>
        </p:nvSpPr>
        <p:spPr>
          <a:xfrm>
            <a:off x="594233" y="2420528"/>
            <a:ext cx="3303329" cy="117270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1" name="圖片 50">
            <a:extLst>
              <a:ext uri="{FF2B5EF4-FFF2-40B4-BE49-F238E27FC236}">
                <a16:creationId xmlns:a16="http://schemas.microsoft.com/office/drawing/2014/main" id="{E9D7C77C-FB95-4A16-82F6-65382BAEA1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067" y="2722917"/>
            <a:ext cx="509437" cy="469415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AA70F39B-9F4B-480F-A442-448D1179F8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19" y="2544830"/>
            <a:ext cx="935793" cy="862276"/>
          </a:xfrm>
          <a:prstGeom prst="rect">
            <a:avLst/>
          </a:prstGeom>
        </p:spPr>
      </p:pic>
      <p:grpSp>
        <p:nvGrpSpPr>
          <p:cNvPr id="53" name="群組 52">
            <a:extLst>
              <a:ext uri="{FF2B5EF4-FFF2-40B4-BE49-F238E27FC236}">
                <a16:creationId xmlns:a16="http://schemas.microsoft.com/office/drawing/2014/main" id="{708674F6-9EBF-472B-9D2B-55BD00680060}"/>
              </a:ext>
            </a:extLst>
          </p:cNvPr>
          <p:cNvGrpSpPr/>
          <p:nvPr/>
        </p:nvGrpSpPr>
        <p:grpSpPr>
          <a:xfrm>
            <a:off x="2059900" y="2723211"/>
            <a:ext cx="452413" cy="402816"/>
            <a:chOff x="8516517" y="2429207"/>
            <a:chExt cx="661068" cy="648562"/>
          </a:xfrm>
        </p:grpSpPr>
        <p:pic>
          <p:nvPicPr>
            <p:cNvPr id="54" name="圖片 53">
              <a:extLst>
                <a:ext uri="{FF2B5EF4-FFF2-40B4-BE49-F238E27FC236}">
                  <a16:creationId xmlns:a16="http://schemas.microsoft.com/office/drawing/2014/main" id="{58C6D095-46D4-45A8-8AD1-6A65B479F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5265" y="2429207"/>
              <a:ext cx="592320" cy="592321"/>
            </a:xfrm>
            <a:prstGeom prst="rect">
              <a:avLst/>
            </a:prstGeom>
          </p:spPr>
        </p:pic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7C065656-614C-4BBE-AE16-8B5E2544A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6517" y="2485449"/>
              <a:ext cx="592320" cy="592320"/>
            </a:xfrm>
            <a:prstGeom prst="rect">
              <a:avLst/>
            </a:prstGeom>
          </p:spPr>
        </p:pic>
      </p:grpSp>
      <p:sp>
        <p:nvSpPr>
          <p:cNvPr id="56" name="직사각형 32">
            <a:extLst>
              <a:ext uri="{FF2B5EF4-FFF2-40B4-BE49-F238E27FC236}">
                <a16:creationId xmlns:a16="http://schemas.microsoft.com/office/drawing/2014/main" id="{B65A8755-5116-4D79-A3B2-F8F2831F50BA}"/>
              </a:ext>
            </a:extLst>
          </p:cNvPr>
          <p:cNvSpPr/>
          <p:nvPr/>
        </p:nvSpPr>
        <p:spPr>
          <a:xfrm>
            <a:off x="2774052" y="3150179"/>
            <a:ext cx="955353" cy="316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>
                <a:solidFill>
                  <a:schemeClr val="tx2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Local Model</a:t>
            </a:r>
          </a:p>
        </p:txBody>
      </p:sp>
      <p:sp>
        <p:nvSpPr>
          <p:cNvPr id="57" name="직사각형 32">
            <a:extLst>
              <a:ext uri="{FF2B5EF4-FFF2-40B4-BE49-F238E27FC236}">
                <a16:creationId xmlns:a16="http://schemas.microsoft.com/office/drawing/2014/main" id="{D86619F1-EC4C-4EFF-AABC-8F0EB59611CB}"/>
              </a:ext>
            </a:extLst>
          </p:cNvPr>
          <p:cNvSpPr/>
          <p:nvPr/>
        </p:nvSpPr>
        <p:spPr>
          <a:xfrm>
            <a:off x="1808431" y="3205259"/>
            <a:ext cx="9553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2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Private Data</a:t>
            </a:r>
          </a:p>
        </p:txBody>
      </p:sp>
      <p:sp>
        <p:nvSpPr>
          <p:cNvPr id="58" name="圓角矩形 46">
            <a:extLst>
              <a:ext uri="{FF2B5EF4-FFF2-40B4-BE49-F238E27FC236}">
                <a16:creationId xmlns:a16="http://schemas.microsoft.com/office/drawing/2014/main" id="{918157B9-6038-40CC-91A6-FF35A66E67E1}"/>
              </a:ext>
            </a:extLst>
          </p:cNvPr>
          <p:cNvSpPr/>
          <p:nvPr/>
        </p:nvSpPr>
        <p:spPr>
          <a:xfrm>
            <a:off x="8343079" y="3262826"/>
            <a:ext cx="3303329" cy="117270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圓角矩形 47">
            <a:extLst>
              <a:ext uri="{FF2B5EF4-FFF2-40B4-BE49-F238E27FC236}">
                <a16:creationId xmlns:a16="http://schemas.microsoft.com/office/drawing/2014/main" id="{CEAA2B07-E18C-487C-BD3A-B79AD54B901A}"/>
              </a:ext>
            </a:extLst>
          </p:cNvPr>
          <p:cNvSpPr/>
          <p:nvPr/>
        </p:nvSpPr>
        <p:spPr>
          <a:xfrm>
            <a:off x="2779854" y="5040011"/>
            <a:ext cx="3303329" cy="117270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0" name="圖片 59">
            <a:extLst>
              <a:ext uri="{FF2B5EF4-FFF2-40B4-BE49-F238E27FC236}">
                <a16:creationId xmlns:a16="http://schemas.microsoft.com/office/drawing/2014/main" id="{CF998429-3002-442D-BA95-AD973B680A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360" y="3477092"/>
            <a:ext cx="509437" cy="469415"/>
          </a:xfrm>
          <a:prstGeom prst="rect">
            <a:avLst/>
          </a:prstGeom>
        </p:spPr>
      </p:pic>
      <p:sp>
        <p:nvSpPr>
          <p:cNvPr id="61" name="직사각형 32">
            <a:extLst>
              <a:ext uri="{FF2B5EF4-FFF2-40B4-BE49-F238E27FC236}">
                <a16:creationId xmlns:a16="http://schemas.microsoft.com/office/drawing/2014/main" id="{BEB13639-76EE-430F-833A-490550FE18B4}"/>
              </a:ext>
            </a:extLst>
          </p:cNvPr>
          <p:cNvSpPr/>
          <p:nvPr/>
        </p:nvSpPr>
        <p:spPr>
          <a:xfrm>
            <a:off x="8527440" y="4011178"/>
            <a:ext cx="955353" cy="316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>
                <a:solidFill>
                  <a:schemeClr val="tx2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Local Model</a:t>
            </a:r>
          </a:p>
        </p:txBody>
      </p:sp>
      <p:sp>
        <p:nvSpPr>
          <p:cNvPr id="62" name="직사각형 32">
            <a:extLst>
              <a:ext uri="{FF2B5EF4-FFF2-40B4-BE49-F238E27FC236}">
                <a16:creationId xmlns:a16="http://schemas.microsoft.com/office/drawing/2014/main" id="{BCA52BF4-AE22-4270-9EAB-91A2C10765D7}"/>
              </a:ext>
            </a:extLst>
          </p:cNvPr>
          <p:cNvSpPr/>
          <p:nvPr/>
        </p:nvSpPr>
        <p:spPr>
          <a:xfrm>
            <a:off x="9429075" y="4053881"/>
            <a:ext cx="9553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2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Private Data</a:t>
            </a:r>
          </a:p>
        </p:txBody>
      </p: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469FF69C-010A-41AD-8A84-B832B425D29C}"/>
              </a:ext>
            </a:extLst>
          </p:cNvPr>
          <p:cNvGrpSpPr/>
          <p:nvPr/>
        </p:nvGrpSpPr>
        <p:grpSpPr>
          <a:xfrm>
            <a:off x="9644079" y="3434056"/>
            <a:ext cx="562316" cy="528210"/>
            <a:chOff x="9425305" y="3638801"/>
            <a:chExt cx="562316" cy="528210"/>
          </a:xfrm>
        </p:grpSpPr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6DDCFA9C-2630-4FCD-88F2-142B32357DDB}"/>
                </a:ext>
              </a:extLst>
            </p:cNvPr>
            <p:cNvGrpSpPr/>
            <p:nvPr/>
          </p:nvGrpSpPr>
          <p:grpSpPr>
            <a:xfrm>
              <a:off x="9474716" y="3638801"/>
              <a:ext cx="512905" cy="481930"/>
              <a:chOff x="8539112" y="2313693"/>
              <a:chExt cx="749459" cy="775940"/>
            </a:xfrm>
          </p:grpSpPr>
          <p:pic>
            <p:nvPicPr>
              <p:cNvPr id="66" name="圖片 65">
                <a:extLst>
                  <a:ext uri="{FF2B5EF4-FFF2-40B4-BE49-F238E27FC236}">
                    <a16:creationId xmlns:a16="http://schemas.microsoft.com/office/drawing/2014/main" id="{C1B145E7-E311-4945-B4ED-3EBE0171E1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96251" y="2313693"/>
                <a:ext cx="592320" cy="592321"/>
              </a:xfrm>
              <a:prstGeom prst="rect">
                <a:avLst/>
              </a:prstGeom>
            </p:spPr>
          </p:pic>
          <p:pic>
            <p:nvPicPr>
              <p:cNvPr id="67" name="圖片 66">
                <a:extLst>
                  <a:ext uri="{FF2B5EF4-FFF2-40B4-BE49-F238E27FC236}">
                    <a16:creationId xmlns:a16="http://schemas.microsoft.com/office/drawing/2014/main" id="{7A8A6EF5-8E19-4D37-936A-A2EA9D0708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24053" y="2417146"/>
                <a:ext cx="592318" cy="592321"/>
              </a:xfrm>
              <a:prstGeom prst="rect">
                <a:avLst/>
              </a:prstGeom>
            </p:spPr>
          </p:pic>
          <p:pic>
            <p:nvPicPr>
              <p:cNvPr id="68" name="圖片 67">
                <a:extLst>
                  <a:ext uri="{FF2B5EF4-FFF2-40B4-BE49-F238E27FC236}">
                    <a16:creationId xmlns:a16="http://schemas.microsoft.com/office/drawing/2014/main" id="{EB237488-FDE2-48D2-B727-F02CE3C678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39112" y="2497313"/>
                <a:ext cx="592320" cy="592320"/>
              </a:xfrm>
              <a:prstGeom prst="rect">
                <a:avLst/>
              </a:prstGeom>
            </p:spPr>
          </p:pic>
        </p:grpSp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0AE34AF3-8AA3-4A25-BFE5-14C0D4080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5305" y="3799126"/>
              <a:ext cx="405364" cy="367885"/>
            </a:xfrm>
            <a:prstGeom prst="rect">
              <a:avLst/>
            </a:prstGeom>
          </p:spPr>
        </p:pic>
      </p:grpSp>
      <p:pic>
        <p:nvPicPr>
          <p:cNvPr id="69" name="圖片 68">
            <a:extLst>
              <a:ext uri="{FF2B5EF4-FFF2-40B4-BE49-F238E27FC236}">
                <a16:creationId xmlns:a16="http://schemas.microsoft.com/office/drawing/2014/main" id="{8A00F664-57A4-44A3-8B14-EB33ED1A38D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66" y="3395191"/>
            <a:ext cx="908531" cy="908531"/>
          </a:xfrm>
          <a:prstGeom prst="rect">
            <a:avLst/>
          </a:prstGeom>
        </p:spPr>
      </p:pic>
      <p:pic>
        <p:nvPicPr>
          <p:cNvPr id="70" name="圖片 69">
            <a:extLst>
              <a:ext uri="{FF2B5EF4-FFF2-40B4-BE49-F238E27FC236}">
                <a16:creationId xmlns:a16="http://schemas.microsoft.com/office/drawing/2014/main" id="{B37FBBB3-063B-4DD9-B53E-2C220F90F3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854" y="5242712"/>
            <a:ext cx="509437" cy="469415"/>
          </a:xfrm>
          <a:prstGeom prst="rect">
            <a:avLst/>
          </a:prstGeom>
        </p:spPr>
      </p:pic>
      <p:grpSp>
        <p:nvGrpSpPr>
          <p:cNvPr id="71" name="群組 70">
            <a:extLst>
              <a:ext uri="{FF2B5EF4-FFF2-40B4-BE49-F238E27FC236}">
                <a16:creationId xmlns:a16="http://schemas.microsoft.com/office/drawing/2014/main" id="{7A14C2B0-F1E7-43EF-B1CF-BD7E6A10F7E1}"/>
              </a:ext>
            </a:extLst>
          </p:cNvPr>
          <p:cNvGrpSpPr/>
          <p:nvPr/>
        </p:nvGrpSpPr>
        <p:grpSpPr>
          <a:xfrm>
            <a:off x="4263362" y="5293802"/>
            <a:ext cx="492528" cy="440269"/>
            <a:chOff x="8457901" y="2429207"/>
            <a:chExt cx="719684" cy="708864"/>
          </a:xfrm>
        </p:grpSpPr>
        <p:pic>
          <p:nvPicPr>
            <p:cNvPr id="72" name="圖片 71">
              <a:extLst>
                <a:ext uri="{FF2B5EF4-FFF2-40B4-BE49-F238E27FC236}">
                  <a16:creationId xmlns:a16="http://schemas.microsoft.com/office/drawing/2014/main" id="{4D3CB0C9-2D90-4701-943A-8DB51A1C0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5265" y="2429207"/>
              <a:ext cx="592320" cy="592321"/>
            </a:xfrm>
            <a:prstGeom prst="rect">
              <a:avLst/>
            </a:prstGeom>
          </p:spPr>
        </p:pic>
        <p:pic>
          <p:nvPicPr>
            <p:cNvPr id="73" name="圖片 72">
              <a:extLst>
                <a:ext uri="{FF2B5EF4-FFF2-40B4-BE49-F238E27FC236}">
                  <a16:creationId xmlns:a16="http://schemas.microsoft.com/office/drawing/2014/main" id="{CC203C6A-4E49-42EF-9E0B-899BFC6D8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6517" y="2485449"/>
              <a:ext cx="592320" cy="592320"/>
            </a:xfrm>
            <a:prstGeom prst="rect">
              <a:avLst/>
            </a:prstGeom>
          </p:spPr>
        </p:pic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3D2D84C5-7197-4F03-B2D4-7886857C8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7901" y="2545751"/>
              <a:ext cx="592320" cy="592320"/>
            </a:xfrm>
            <a:prstGeom prst="rect">
              <a:avLst/>
            </a:prstGeom>
          </p:spPr>
        </p:pic>
      </p:grpSp>
      <p:sp>
        <p:nvSpPr>
          <p:cNvPr id="75" name="직사각형 32">
            <a:extLst>
              <a:ext uri="{FF2B5EF4-FFF2-40B4-BE49-F238E27FC236}">
                <a16:creationId xmlns:a16="http://schemas.microsoft.com/office/drawing/2014/main" id="{02A4B1DE-18E1-486D-86E0-9EBE32771964}"/>
              </a:ext>
            </a:extLst>
          </p:cNvPr>
          <p:cNvSpPr/>
          <p:nvPr/>
        </p:nvSpPr>
        <p:spPr>
          <a:xfrm>
            <a:off x="4987934" y="5776798"/>
            <a:ext cx="955353" cy="316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>
                <a:solidFill>
                  <a:schemeClr val="tx2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Local Model</a:t>
            </a:r>
          </a:p>
        </p:txBody>
      </p:sp>
      <p:sp>
        <p:nvSpPr>
          <p:cNvPr id="76" name="직사각형 32">
            <a:extLst>
              <a:ext uri="{FF2B5EF4-FFF2-40B4-BE49-F238E27FC236}">
                <a16:creationId xmlns:a16="http://schemas.microsoft.com/office/drawing/2014/main" id="{7C3DC137-A394-43E8-9702-A36E069531BA}"/>
              </a:ext>
            </a:extLst>
          </p:cNvPr>
          <p:cNvSpPr/>
          <p:nvPr/>
        </p:nvSpPr>
        <p:spPr>
          <a:xfrm>
            <a:off x="4028483" y="5822011"/>
            <a:ext cx="9553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2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Private Data</a:t>
            </a:r>
          </a:p>
        </p:txBody>
      </p:sp>
      <p:pic>
        <p:nvPicPr>
          <p:cNvPr id="77" name="圖片 76">
            <a:extLst>
              <a:ext uri="{FF2B5EF4-FFF2-40B4-BE49-F238E27FC236}">
                <a16:creationId xmlns:a16="http://schemas.microsoft.com/office/drawing/2014/main" id="{C27F3998-8A0A-4675-A1C2-7797068D751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28" y="5156791"/>
            <a:ext cx="887634" cy="887634"/>
          </a:xfrm>
          <a:prstGeom prst="rect">
            <a:avLst/>
          </a:prstGeom>
        </p:spPr>
      </p:pic>
      <p:grpSp>
        <p:nvGrpSpPr>
          <p:cNvPr id="78" name="群組 77">
            <a:extLst>
              <a:ext uri="{FF2B5EF4-FFF2-40B4-BE49-F238E27FC236}">
                <a16:creationId xmlns:a16="http://schemas.microsoft.com/office/drawing/2014/main" id="{D6933B6C-DEB8-406D-8572-873FE9FC4503}"/>
              </a:ext>
            </a:extLst>
          </p:cNvPr>
          <p:cNvGrpSpPr/>
          <p:nvPr/>
        </p:nvGrpSpPr>
        <p:grpSpPr>
          <a:xfrm>
            <a:off x="5400661" y="2726914"/>
            <a:ext cx="1487335" cy="1442609"/>
            <a:chOff x="4665728" y="2438495"/>
            <a:chExt cx="2050558" cy="1914859"/>
          </a:xfrm>
        </p:grpSpPr>
        <p:sp>
          <p:nvSpPr>
            <p:cNvPr id="79" name="圓角矩形 67">
              <a:extLst>
                <a:ext uri="{FF2B5EF4-FFF2-40B4-BE49-F238E27FC236}">
                  <a16:creationId xmlns:a16="http://schemas.microsoft.com/office/drawing/2014/main" id="{7672A643-88C3-4327-A3F0-78110D9FF453}"/>
                </a:ext>
              </a:extLst>
            </p:cNvPr>
            <p:cNvSpPr/>
            <p:nvPr/>
          </p:nvSpPr>
          <p:spPr>
            <a:xfrm>
              <a:off x="4665728" y="2438495"/>
              <a:ext cx="2050558" cy="1914859"/>
            </a:xfrm>
            <a:prstGeom prst="roundRect">
              <a:avLst>
                <a:gd name="adj" fmla="val 7025"/>
              </a:avLst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0" name="圖片 79">
              <a:extLst>
                <a:ext uri="{FF2B5EF4-FFF2-40B4-BE49-F238E27FC236}">
                  <a16:creationId xmlns:a16="http://schemas.microsoft.com/office/drawing/2014/main" id="{93B21120-4058-40F2-BB18-92C61F22C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2800" y="2586834"/>
              <a:ext cx="1618183" cy="1618183"/>
            </a:xfrm>
            <a:prstGeom prst="rect">
              <a:avLst/>
            </a:prstGeom>
          </p:spPr>
        </p:pic>
      </p:grp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0291148A-34BE-4418-82F6-D86A9BCF5B8F}"/>
              </a:ext>
            </a:extLst>
          </p:cNvPr>
          <p:cNvCxnSpPr/>
          <p:nvPr/>
        </p:nvCxnSpPr>
        <p:spPr>
          <a:xfrm>
            <a:off x="3600838" y="3006881"/>
            <a:ext cx="1608016" cy="38831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D83E890A-1F73-4BB5-A2D9-62EC19A49FEA}"/>
              </a:ext>
            </a:extLst>
          </p:cNvPr>
          <p:cNvCxnSpPr/>
          <p:nvPr/>
        </p:nvCxnSpPr>
        <p:spPr>
          <a:xfrm flipH="1" flipV="1">
            <a:off x="7168885" y="3561300"/>
            <a:ext cx="1435961" cy="21702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FCD8B76B-DA00-4310-ADC5-25934BAE3CBE}"/>
              </a:ext>
            </a:extLst>
          </p:cNvPr>
          <p:cNvCxnSpPr/>
          <p:nvPr/>
        </p:nvCxnSpPr>
        <p:spPr>
          <a:xfrm flipV="1">
            <a:off x="5608883" y="4327868"/>
            <a:ext cx="474300" cy="828924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A243F28A-EA5E-4080-B6DE-894F47C5C98C}"/>
              </a:ext>
            </a:extLst>
          </p:cNvPr>
          <p:cNvSpPr/>
          <p:nvPr/>
        </p:nvSpPr>
        <p:spPr>
          <a:xfrm>
            <a:off x="4026847" y="3404022"/>
            <a:ext cx="1003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gradients</a:t>
            </a:r>
            <a:endParaRPr lang="zh-TW" altLang="en-US" sz="1400" b="1" dirty="0">
              <a:solidFill>
                <a:schemeClr val="accent1">
                  <a:lumMod val="5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0F87FADD-E5E6-4B9E-94DA-46380A672052}"/>
              </a:ext>
            </a:extLst>
          </p:cNvPr>
          <p:cNvSpPr/>
          <p:nvPr/>
        </p:nvSpPr>
        <p:spPr>
          <a:xfrm>
            <a:off x="5943287" y="4590615"/>
            <a:ext cx="1003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gradients</a:t>
            </a:r>
            <a:endParaRPr lang="zh-TW" altLang="en-US" sz="1400" b="1" dirty="0">
              <a:solidFill>
                <a:schemeClr val="accent1">
                  <a:lumMod val="5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C95E3166-A745-4BA6-A153-5B5EEAE5BBD7}"/>
              </a:ext>
            </a:extLst>
          </p:cNvPr>
          <p:cNvSpPr/>
          <p:nvPr/>
        </p:nvSpPr>
        <p:spPr>
          <a:xfrm>
            <a:off x="7211821" y="3778323"/>
            <a:ext cx="1003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gradients</a:t>
            </a:r>
            <a:endParaRPr lang="zh-TW" altLang="en-US" sz="1400" b="1" dirty="0">
              <a:solidFill>
                <a:schemeClr val="accent1">
                  <a:lumMod val="5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6EE2DDD3-44E4-479F-BB30-BB6EF914EC8E}"/>
              </a:ext>
            </a:extLst>
          </p:cNvPr>
          <p:cNvSpPr/>
          <p:nvPr/>
        </p:nvSpPr>
        <p:spPr>
          <a:xfrm>
            <a:off x="5463572" y="2199237"/>
            <a:ext cx="1370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Aggregate</a:t>
            </a:r>
          </a:p>
        </p:txBody>
      </p: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AC2A3E2C-D3C6-4EFA-98BB-27BDD85D550C}"/>
              </a:ext>
            </a:extLst>
          </p:cNvPr>
          <p:cNvCxnSpPr/>
          <p:nvPr/>
        </p:nvCxnSpPr>
        <p:spPr>
          <a:xfrm>
            <a:off x="7235618" y="3386906"/>
            <a:ext cx="1393934" cy="222808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74119784-B28F-4726-A70F-742DC4C4E8BE}"/>
              </a:ext>
            </a:extLst>
          </p:cNvPr>
          <p:cNvCxnSpPr/>
          <p:nvPr/>
        </p:nvCxnSpPr>
        <p:spPr>
          <a:xfrm flipH="1" flipV="1">
            <a:off x="3649310" y="2835674"/>
            <a:ext cx="1559544" cy="356658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B2293C8E-9CE0-4103-9422-4E1DC7D59048}"/>
              </a:ext>
            </a:extLst>
          </p:cNvPr>
          <p:cNvCxnSpPr/>
          <p:nvPr/>
        </p:nvCxnSpPr>
        <p:spPr>
          <a:xfrm flipH="1">
            <a:off x="5399723" y="4317078"/>
            <a:ext cx="479714" cy="795614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CF3DC8D0-6D9E-4F1A-B219-A9FE474D0E33}"/>
              </a:ext>
            </a:extLst>
          </p:cNvPr>
          <p:cNvCxnSpPr/>
          <p:nvPr/>
        </p:nvCxnSpPr>
        <p:spPr>
          <a:xfrm flipV="1">
            <a:off x="4911500" y="4294917"/>
            <a:ext cx="552072" cy="1078134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81DFBC70-1111-48A2-ACE8-1BD3A1E08C5A}"/>
              </a:ext>
            </a:extLst>
          </p:cNvPr>
          <p:cNvCxnSpPr/>
          <p:nvPr/>
        </p:nvCxnSpPr>
        <p:spPr>
          <a:xfrm>
            <a:off x="2967845" y="2971027"/>
            <a:ext cx="2284365" cy="637461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C9457CE5-6323-4749-B322-8914AF6C0003}"/>
              </a:ext>
            </a:extLst>
          </p:cNvPr>
          <p:cNvCxnSpPr/>
          <p:nvPr/>
        </p:nvCxnSpPr>
        <p:spPr>
          <a:xfrm flipH="1" flipV="1">
            <a:off x="7036447" y="3414383"/>
            <a:ext cx="2481669" cy="357123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矩形 93">
            <a:extLst>
              <a:ext uri="{FF2B5EF4-FFF2-40B4-BE49-F238E27FC236}">
                <a16:creationId xmlns:a16="http://schemas.microsoft.com/office/drawing/2014/main" id="{34FAA8C4-7816-4B2B-AAC5-21B63D891C3D}"/>
              </a:ext>
            </a:extLst>
          </p:cNvPr>
          <p:cNvSpPr/>
          <p:nvPr/>
        </p:nvSpPr>
        <p:spPr>
          <a:xfrm>
            <a:off x="4471123" y="4513141"/>
            <a:ext cx="6179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data</a:t>
            </a:r>
            <a:endParaRPr lang="zh-TW" altLang="en-US" sz="1400" b="1" dirty="0">
              <a:solidFill>
                <a:schemeClr val="accent2">
                  <a:lumMod val="7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E0E08BEA-A0F3-440E-B4B7-EFA1A4DC7671}"/>
              </a:ext>
            </a:extLst>
          </p:cNvPr>
          <p:cNvSpPr/>
          <p:nvPr/>
        </p:nvSpPr>
        <p:spPr>
          <a:xfrm>
            <a:off x="7446994" y="3145860"/>
            <a:ext cx="6179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data</a:t>
            </a:r>
            <a:endParaRPr lang="zh-TW" altLang="en-US" sz="1400" b="1" dirty="0">
              <a:solidFill>
                <a:schemeClr val="accent2">
                  <a:lumMod val="7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67216550-F60B-474F-B68A-B0D9145B47B5}"/>
              </a:ext>
            </a:extLst>
          </p:cNvPr>
          <p:cNvSpPr/>
          <p:nvPr/>
        </p:nvSpPr>
        <p:spPr>
          <a:xfrm>
            <a:off x="4226467" y="3017089"/>
            <a:ext cx="6179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data</a:t>
            </a:r>
            <a:endParaRPr lang="zh-TW" altLang="en-US" sz="1400" b="1" dirty="0">
              <a:solidFill>
                <a:schemeClr val="accent2">
                  <a:lumMod val="7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32A6C98E-7630-46D3-A6FC-45E592B5C499}"/>
              </a:ext>
            </a:extLst>
          </p:cNvPr>
          <p:cNvSpPr/>
          <p:nvPr/>
        </p:nvSpPr>
        <p:spPr>
          <a:xfrm>
            <a:off x="4105783" y="2621925"/>
            <a:ext cx="1124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parameter</a:t>
            </a:r>
            <a:endParaRPr lang="zh-TW" altLang="en-US" sz="1400" b="1" dirty="0">
              <a:solidFill>
                <a:schemeClr val="accent1">
                  <a:lumMod val="5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92AADBB4-9941-4131-A270-EA1F5EDC2D53}"/>
              </a:ext>
            </a:extLst>
          </p:cNvPr>
          <p:cNvSpPr/>
          <p:nvPr/>
        </p:nvSpPr>
        <p:spPr>
          <a:xfrm>
            <a:off x="7198033" y="3106606"/>
            <a:ext cx="1124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parameter</a:t>
            </a:r>
            <a:endParaRPr lang="zh-TW" altLang="en-US" sz="1400" b="1" dirty="0">
              <a:solidFill>
                <a:schemeClr val="accent1">
                  <a:lumMod val="5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073BD464-5AA0-4235-A1D7-953B328110A7}"/>
              </a:ext>
            </a:extLst>
          </p:cNvPr>
          <p:cNvSpPr/>
          <p:nvPr/>
        </p:nvSpPr>
        <p:spPr>
          <a:xfrm>
            <a:off x="4460545" y="4456893"/>
            <a:ext cx="1124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parameter</a:t>
            </a:r>
            <a:endParaRPr lang="zh-TW" altLang="en-US" sz="1400" b="1" dirty="0">
              <a:solidFill>
                <a:schemeClr val="accent1">
                  <a:lumMod val="5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3362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61" grpId="0"/>
      <p:bldP spid="75" grpId="0"/>
      <p:bldP spid="84" grpId="0"/>
      <p:bldP spid="85" grpId="0"/>
      <p:bldP spid="86" grpId="0"/>
      <p:bldP spid="87" grpId="0"/>
      <p:bldP spid="94" grpId="0"/>
      <p:bldP spid="95" grpId="0"/>
      <p:bldP spid="96" grpId="0"/>
      <p:bldP spid="97" grpId="0"/>
      <p:bldP spid="98" grpId="0"/>
      <p:bldP spid="9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839EB1-BABA-68C7-AC47-56889E57B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380407" cy="1325563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Arial Rounded MT Bold" panose="020F0704030504030204" pitchFamily="34" charset="0"/>
                <a:ea typeface="Microsoft JhengHei UI" panose="020B0604030504040204" pitchFamily="34" charset="-120"/>
              </a:rPr>
              <a:t>Theoretical Analysis</a:t>
            </a:r>
            <a:endParaRPr lang="zh-TW" altLang="en-US" sz="3200" dirty="0">
              <a:latin typeface="Arial Rounded MT Bold" panose="020F0704030504030204" pitchFamily="34" charset="0"/>
              <a:ea typeface="Microsoft JhengHei U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EDE79C7-D894-2776-27AC-27FED5F5D0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88842"/>
                <a:ext cx="10931014" cy="4464473"/>
              </a:xfrm>
            </p:spPr>
            <p:txBody>
              <a:bodyPr>
                <a:norm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altLang="zh-TW" sz="2400" dirty="0">
                    <a:latin typeface="Arial" panose="020B0604020202020204" pitchFamily="34" charset="0"/>
                    <a:ea typeface="Microsoft JhengHei UI" panose="020B0604030504040204" pitchFamily="34" charset="-120"/>
                    <a:cs typeface="Arial" panose="020B0604020202020204" pitchFamily="34" charset="0"/>
                  </a:rPr>
                  <a:t>Recovering images from their gradients.</a:t>
                </a:r>
              </a:p>
              <a:p>
                <a:pPr algn="l">
                  <a:lnSpc>
                    <a:spcPct val="150000"/>
                  </a:lnSpc>
                </a:pPr>
                <a:r>
                  <a:rPr lang="en-US" altLang="zh-TW" sz="2400" dirty="0">
                    <a:latin typeface="Arial" panose="020B0604020202020204" pitchFamily="34" charset="0"/>
                    <a:ea typeface="Microsoft JhengHei UI" panose="020B0604030504040204" pitchFamily="34" charset="-120"/>
                    <a:cs typeface="Arial" panose="020B0604020202020204" pitchFamily="34" charset="0"/>
                  </a:rPr>
                  <a:t>Proposition 1: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sz="1800" dirty="0">
                    <a:latin typeface="Arial" panose="020B0604020202020204" pitchFamily="34" charset="0"/>
                    <a:ea typeface="Microsoft JhengHei UI" panose="020B0604030504040204" pitchFamily="34" charset="-120"/>
                    <a:cs typeface="Arial" panose="020B0604020202020204" pitchFamily="34" charset="0"/>
                  </a:rPr>
                  <a:t>Let a neural network contain a biased fully-connected layer at some point.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𝑙</m:t>
                        </m:r>
                      </m:sub>
                    </m:sSub>
                    <m:r>
                      <a:rPr lang="en-US" altLang="zh-TW" sz="1800" b="0" i="1" smtClean="0">
                        <a:latin typeface="Cambria Math" panose="02040503050406030204" pitchFamily="18" charset="0"/>
                        <a:ea typeface="Microsoft JhengHei UI" panose="020B0604030504040204" pitchFamily="34" charset="-12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𝑙</m:t>
                        </m:r>
                      </m:sub>
                    </m:sSub>
                    <m:r>
                      <a:rPr lang="en-US" altLang="zh-TW" sz="1800" b="0" i="1" smtClean="0">
                        <a:latin typeface="Cambria Math" panose="02040503050406030204" pitchFamily="18" charset="0"/>
                        <a:ea typeface="Microsoft JhengHei UI" panose="020B0604030504040204" pitchFamily="34" charset="-12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𝑙</m:t>
                        </m:r>
                      </m:sub>
                    </m:sSub>
                  </m:oMath>
                </a14:m>
                <a:endParaRPr lang="en-US" altLang="zh-TW" sz="1800" dirty="0">
                  <a:latin typeface="Arial" panose="020B0604020202020204" pitchFamily="34" charset="0"/>
                  <a:ea typeface="Microsoft JhengHei UI" panose="020B0604030504040204" pitchFamily="34" charset="-120"/>
                  <a:cs typeface="Arial" panose="020B0604020202020204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𝑙</m:t>
                        </m:r>
                      </m:sub>
                    </m:sSub>
                    <m:r>
                      <a:rPr lang="en-US" altLang="zh-TW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TW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TW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altLang="zh-TW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𝑙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TW" sz="1800" dirty="0">
                    <a:latin typeface="Arial" panose="020B0604020202020204" pitchFamily="34" charset="0"/>
                    <a:ea typeface="Microsoft JhengHei UI" panose="020B0604030504040204" pitchFamily="34" charset="-120"/>
                    <a:cs typeface="Arial" panose="020B0604020202020204" pitchFamily="34" charset="0"/>
                  </a:rPr>
                  <a:t>: layer’s input,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𝑙</m:t>
                        </m:r>
                      </m:sub>
                    </m:sSub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𝑙</m:t>
                            </m:r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TW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TW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𝑙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TW" sz="1800" dirty="0">
                    <a:latin typeface="Arial" panose="020B0604020202020204" pitchFamily="34" charset="0"/>
                    <a:ea typeface="Microsoft JhengHei UI" panose="020B0604030504040204" pitchFamily="34" charset="-12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𝑙</m:t>
                        </m:r>
                      </m:sub>
                    </m:sSub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𝑙</m:t>
                            </m:r>
                            <m:r>
                              <a:rPr lang="en-US" altLang="zh-TW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+1</m:t>
                            </m:r>
                          </m:sub>
                        </m:sSub>
                      </m:sup>
                    </m:sSup>
                  </m:oMath>
                </a14:m>
                <a:endParaRPr lang="en-US" altLang="zh-TW" sz="1800" dirty="0">
                  <a:latin typeface="Arial" panose="020B0604020202020204" pitchFamily="34" charset="0"/>
                  <a:ea typeface="Microsoft JhengHei UI" panose="020B0604030504040204" pitchFamily="34" charset="-120"/>
                  <a:cs typeface="Arial" panose="020B0604020202020204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𝑙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+1</m:t>
                        </m:r>
                      </m:sub>
                    </m:sSub>
                    <m:r>
                      <a:rPr lang="en-US" altLang="zh-TW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TW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TW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altLang="zh-TW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𝑙</m:t>
                            </m:r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+1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TW" sz="1800" dirty="0">
                    <a:latin typeface="Arial" panose="020B0604020202020204" pitchFamily="34" charset="0"/>
                    <a:ea typeface="Microsoft JhengHei UI" panose="020B0604030504040204" pitchFamily="34" charset="-120"/>
                    <a:cs typeface="Arial" panose="020B0604020202020204" pitchFamily="34" charset="0"/>
                  </a:rPr>
                  <a:t>: layer’s output is calculated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800" b="0" i="0" smtClean="0">
                        <a:latin typeface="Cambria Math" panose="02040503050406030204" pitchFamily="18" charset="0"/>
                        <a:ea typeface="Microsoft JhengHei UI" panose="020B0604030504040204" pitchFamily="34" charset="-120"/>
                        <a:cs typeface="Arial" panose="020B0604020202020204" pitchFamily="34" charset="0"/>
                      </a:rPr>
                      <m:t>max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  <a:ea typeface="Microsoft JhengHei UI" panose="020B0604030504040204" pitchFamily="34" charset="-120"/>
                        <a:cs typeface="Arial" panose="020B0604020202020204" pitchFamily="34" charset="0"/>
                      </a:rPr>
                      <m:t>⁡(</m:t>
                    </m:r>
                    <m:sSub>
                      <m:sSub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𝑙</m:t>
                        </m:r>
                      </m:sub>
                    </m:sSub>
                    <m:r>
                      <a:rPr lang="en-US" altLang="zh-TW" sz="1800" b="0" i="1" smtClean="0">
                        <a:latin typeface="Cambria Math" panose="02040503050406030204" pitchFamily="18" charset="0"/>
                        <a:ea typeface="Microsoft JhengHei UI" panose="020B0604030504040204" pitchFamily="34" charset="-120"/>
                        <a:cs typeface="Arial" panose="020B0604020202020204" pitchFamily="34" charset="0"/>
                      </a:rPr>
                      <m:t>,0)</m:t>
                    </m:r>
                  </m:oMath>
                </a14:m>
                <a:endParaRPr lang="en-US" altLang="zh-TW" sz="1800" dirty="0">
                  <a:latin typeface="Arial" panose="020B0604020202020204" pitchFamily="34" charset="0"/>
                  <a:ea typeface="Microsoft JhengHei UI" panose="020B0604030504040204" pitchFamily="34" charset="-120"/>
                  <a:cs typeface="Arial" panose="020B0604020202020204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zh-TW" sz="1800" dirty="0">
                    <a:latin typeface="Arial" panose="020B0604020202020204" pitchFamily="34" charset="0"/>
                    <a:ea typeface="Microsoft JhengHei UI" panose="020B0604030504040204" pitchFamily="34" charset="-120"/>
                    <a:cs typeface="Arial" panose="020B0604020202020204" pitchFamily="34" charset="0"/>
                  </a:rPr>
                  <a:t>The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zh-TW" sz="1800" dirty="0">
                    <a:latin typeface="Arial" panose="020B0604020202020204" pitchFamily="34" charset="0"/>
                    <a:ea typeface="Microsoft JhengHei UI" panose="020B0604030504040204" pitchFamily="34" charset="-120"/>
                    <a:cs typeface="Arial" panose="020B0604020202020204" pitchFamily="34" charset="0"/>
                  </a:rPr>
                  <a:t> can be reconstructed from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80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zh-TW" sz="180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𝑑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180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zh-TW" sz="1800" i="1" smtClean="0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TW" sz="1800" dirty="0">
                    <a:latin typeface="Arial" panose="020B0604020202020204" pitchFamily="34" charset="0"/>
                    <a:ea typeface="Microsoft JhengHei UI" panose="020B0604030504040204" pitchFamily="34" charset="-12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zh-TW" sz="1800" i="1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𝑑𝐿</m:t>
                        </m:r>
                      </m:num>
                      <m:den>
                        <m:r>
                          <a:rPr lang="en-US" altLang="zh-TW" sz="1800" i="1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TW" sz="1800" dirty="0">
                    <a:latin typeface="Arial" panose="020B0604020202020204" pitchFamily="34" charset="0"/>
                    <a:ea typeface="Microsoft JhengHei UI" panose="020B0604030504040204" pitchFamily="34" charset="-120"/>
                    <a:cs typeface="Arial" panose="020B0604020202020204" pitchFamily="34" charset="0"/>
                  </a:rPr>
                  <a:t>, if there exits an index </a:t>
                </a:r>
                <a14:m>
                  <m:oMath xmlns:m="http://schemas.openxmlformats.org/officeDocument/2006/math">
                    <m:r>
                      <a:rPr lang="en-US" altLang="zh-TW" sz="1800" i="1" dirty="0" smtClean="0">
                        <a:latin typeface="Cambria Math" panose="02040503050406030204" pitchFamily="18" charset="0"/>
                        <a:ea typeface="Microsoft JhengHei UI" panose="020B0604030504040204" pitchFamily="34" charset="-12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altLang="zh-TW" sz="1800" dirty="0">
                    <a:latin typeface="Arial" panose="020B0604020202020204" pitchFamily="34" charset="0"/>
                    <a:ea typeface="Microsoft JhengHei UI" panose="020B0604030504040204" pitchFamily="34" charset="-12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800" i="1" dirty="0" smtClean="0">
                        <a:latin typeface="Cambria Math" panose="02040503050406030204" pitchFamily="18" charset="0"/>
                        <a:ea typeface="Microsoft JhengHei UI" panose="020B0604030504040204" pitchFamily="34" charset="-120"/>
                        <a:cs typeface="Arial" panose="020B0604020202020204" pitchFamily="34" charset="0"/>
                      </a:rPr>
                      <m:t>𝑠</m:t>
                    </m:r>
                    <m:r>
                      <a:rPr lang="en-US" altLang="zh-TW" sz="1800" i="1" dirty="0" smtClean="0">
                        <a:latin typeface="Cambria Math" panose="02040503050406030204" pitchFamily="18" charset="0"/>
                        <a:ea typeface="Microsoft JhengHei UI" panose="020B0604030504040204" pitchFamily="34" charset="-120"/>
                        <a:cs typeface="Arial" panose="020B0604020202020204" pitchFamily="34" charset="0"/>
                      </a:rPr>
                      <m:t>.</m:t>
                    </m:r>
                    <m:r>
                      <a:rPr lang="en-US" altLang="zh-TW" sz="1800" i="1" dirty="0" smtClean="0">
                        <a:latin typeface="Cambria Math" panose="02040503050406030204" pitchFamily="18" charset="0"/>
                        <a:ea typeface="Microsoft JhengHei UI" panose="020B0604030504040204" pitchFamily="34" charset="-120"/>
                        <a:cs typeface="Arial" panose="020B0604020202020204" pitchFamily="34" charset="0"/>
                      </a:rPr>
                      <m:t>𝑡</m:t>
                    </m:r>
                    <m:r>
                      <a:rPr lang="en-US" altLang="zh-TW" sz="1800" i="1" dirty="0" smtClean="0">
                        <a:latin typeface="Cambria Math" panose="02040503050406030204" pitchFamily="18" charset="0"/>
                        <a:ea typeface="Microsoft JhengHei UI" panose="020B0604030504040204" pitchFamily="34" charset="-120"/>
                        <a:cs typeface="Arial" panose="020B0604020202020204" pitchFamily="34" charset="0"/>
                      </a:rPr>
                      <m:t>.</m:t>
                    </m:r>
                  </m:oMath>
                </a14:m>
                <a:r>
                  <a:rPr lang="en-US" altLang="zh-TW" sz="1800" dirty="0">
                    <a:latin typeface="Arial" panose="020B0604020202020204" pitchFamily="34" charset="0"/>
                    <a:ea typeface="Microsoft JhengHei UI" panose="020B0604030504040204" pitchFamily="34" charset="-12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80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zh-TW" sz="1800" i="1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𝑑𝐿</m:t>
                        </m:r>
                      </m:num>
                      <m:den>
                        <m:r>
                          <a:rPr lang="en-US" altLang="zh-TW" sz="1800" i="1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zh-TW" sz="18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𝑙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1800" i="1" smtClean="0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TW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0.</m:t>
                    </m:r>
                  </m:oMath>
                </a14:m>
                <a:endParaRPr lang="en-US" altLang="zh-TW" sz="1800" dirty="0">
                  <a:latin typeface="Arial" panose="020B0604020202020204" pitchFamily="34" charset="0"/>
                  <a:ea typeface="Microsoft JhengHei UI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EDE79C7-D894-2776-27AC-27FED5F5D0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88842"/>
                <a:ext cx="10931014" cy="4464473"/>
              </a:xfrm>
              <a:blipFill>
                <a:blip r:embed="rId2"/>
                <a:stretch>
                  <a:fillRect l="-7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3B7D18A-561B-0D7F-D3D6-EF6EDF5C1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462FC-E2A1-44EE-96D0-B5A350E9AC4F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387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839EB1-BABA-68C7-AC47-56889E57B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380407" cy="1325563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Arial Rounded MT Bold" panose="020F0704030504030204" pitchFamily="34" charset="0"/>
                <a:ea typeface="Microsoft JhengHei UI" panose="020B0604030504040204" pitchFamily="34" charset="-120"/>
              </a:rPr>
              <a:t>Theoretical Analysis</a:t>
            </a:r>
            <a:endParaRPr lang="zh-TW" altLang="en-US" sz="3200" dirty="0">
              <a:latin typeface="Arial Rounded MT Bold" panose="020F0704030504030204" pitchFamily="34" charset="0"/>
              <a:ea typeface="Microsoft JhengHei U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EDE79C7-D894-2776-27AC-27FED5F5D0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88843"/>
                <a:ext cx="10931014" cy="106506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2000" dirty="0">
                    <a:latin typeface="Arial" panose="020B0604020202020204" pitchFamily="34" charset="0"/>
                    <a:ea typeface="Microsoft JhengHei UI" panose="020B0604030504040204" pitchFamily="34" charset="-120"/>
                    <a:cs typeface="Arial" panose="020B0604020202020204" pitchFamily="34" charset="0"/>
                  </a:rPr>
                  <a:t>Proof: it holds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zh-TW" sz="2000" i="1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𝑑𝐿</m:t>
                        </m:r>
                      </m:num>
                      <m:den>
                        <m:r>
                          <a:rPr lang="en-US" altLang="zh-TW" sz="2000" i="1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𝑙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Microsoft JhengHei UI" panose="020B0604030504040204" pitchFamily="34" charset="-12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zh-TW" sz="2000" i="1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𝑑𝐿</m:t>
                        </m:r>
                      </m:num>
                      <m:den>
                        <m:r>
                          <a:rPr lang="en-US" altLang="zh-TW" sz="2000" i="1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𝑙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TW" sz="1600" dirty="0">
                    <a:latin typeface="Arial" panose="020B0604020202020204" pitchFamily="34" charset="0"/>
                    <a:ea typeface="Microsoft JhengHei UI" panose="020B0604030504040204" pitchFamily="34" charset="-12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zh-TW" sz="2000" i="1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altLang="zh-TW" sz="2000" i="1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𝑙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, :</m:t>
                            </m:r>
                          </m:sub>
                        </m:sSub>
                      </m:den>
                    </m:f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Microsoft JhengHei UI" panose="020B0604030504040204" pitchFamily="34" charset="-120"/>
                        <a:cs typeface="Arial" panose="020B0604020202020204" pitchFamily="34" charset="0"/>
                      </a:rPr>
                      <m:t>=</m:t>
                    </m:r>
                    <m:sSubSup>
                      <m:sSubSup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sub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p>
                    </m:sSubSup>
                  </m:oMath>
                </a14:m>
                <a:endParaRPr lang="en-US" altLang="zh-TW" sz="1600" dirty="0">
                  <a:latin typeface="Arial" panose="020B0604020202020204" pitchFamily="34" charset="0"/>
                  <a:ea typeface="Microsoft JhengHei UI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EDE79C7-D894-2776-27AC-27FED5F5D0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88843"/>
                <a:ext cx="10931014" cy="1065064"/>
              </a:xfrm>
              <a:blipFill>
                <a:blip r:embed="rId2"/>
                <a:stretch>
                  <a:fillRect l="-5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3B7D18A-561B-0D7F-D3D6-EF6EDF5C1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462FC-E2A1-44EE-96D0-B5A350E9AC4F}" type="slidenum">
              <a:rPr lang="zh-TW" altLang="en-US" smtClean="0"/>
              <a:t>38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A1DC971-30DD-2D9F-9EAF-9591F56E4B79}"/>
                  </a:ext>
                </a:extLst>
              </p:cNvPr>
              <p:cNvSpPr txBox="1"/>
              <p:nvPr/>
            </p:nvSpPr>
            <p:spPr>
              <a:xfrm>
                <a:off x="6990736" y="2067882"/>
                <a:ext cx="19861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  <a:ea typeface="Microsoft JhengHei UI" panose="020B0604030504040204" pitchFamily="34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  <a:ea typeface="Microsoft JhengHei UI" panose="020B0604030504040204" pitchFamily="34" charset="-12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  <a:ea typeface="Microsoft JhengHei UI" panose="020B0604030504040204" pitchFamily="34" charset="-120"/>
                              <a:cs typeface="Arial" panose="020B0604020202020204" pitchFamily="34" charset="0"/>
                            </a:rPr>
                            <m:t>𝑙</m:t>
                          </m:r>
                        </m:sub>
                      </m:sSub>
                      <m:r>
                        <a:rPr lang="en-US" altLang="zh-TW" sz="1800" b="0" i="1" smtClean="0">
                          <a:latin typeface="Cambria Math" panose="02040503050406030204" pitchFamily="18" charset="0"/>
                          <a:ea typeface="Microsoft JhengHei UI" panose="020B0604030504040204" pitchFamily="34" charset="-12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  <a:ea typeface="Microsoft JhengHei UI" panose="020B0604030504040204" pitchFamily="34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  <a:ea typeface="Microsoft JhengHei UI" panose="020B0604030504040204" pitchFamily="34" charset="-12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  <a:ea typeface="Microsoft JhengHei UI" panose="020B0604030504040204" pitchFamily="34" charset="-120"/>
                              <a:cs typeface="Arial" panose="020B0604020202020204" pitchFamily="34" charset="0"/>
                            </a:rPr>
                            <m:t>𝑙</m:t>
                          </m:r>
                        </m:sub>
                      </m:sSub>
                      <m:sSub>
                        <m:sSubPr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  <a:ea typeface="Microsoft JhengHei UI" panose="020B0604030504040204" pitchFamily="34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  <a:ea typeface="Microsoft JhengHei UI" panose="020B0604030504040204" pitchFamily="34" charset="-12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  <a:ea typeface="Microsoft JhengHei UI" panose="020B0604030504040204" pitchFamily="34" charset="-120"/>
                              <a:cs typeface="Arial" panose="020B0604020202020204" pitchFamily="34" charset="0"/>
                            </a:rPr>
                            <m:t>𝑙</m:t>
                          </m:r>
                        </m:sub>
                      </m:sSub>
                      <m:r>
                        <a:rPr lang="en-US" altLang="zh-TW" sz="1800" b="0" i="1" smtClean="0">
                          <a:latin typeface="Cambria Math" panose="02040503050406030204" pitchFamily="18" charset="0"/>
                          <a:ea typeface="Microsoft JhengHei UI" panose="020B0604030504040204" pitchFamily="34" charset="-12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  <a:ea typeface="Microsoft JhengHei UI" panose="020B0604030504040204" pitchFamily="34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  <a:ea typeface="Microsoft JhengHei UI" panose="020B0604030504040204" pitchFamily="34" charset="-120"/>
                              <a:cs typeface="Arial" panose="020B060402020202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  <a:ea typeface="Microsoft JhengHei UI" panose="020B0604030504040204" pitchFamily="34" charset="-120"/>
                              <a:cs typeface="Arial" panose="020B0604020202020204" pitchFamily="34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A1DC971-30DD-2D9F-9EAF-9591F56E4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736" y="2067882"/>
                <a:ext cx="1986116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4CF6547A-359C-BB97-4DD1-B83D190B6822}"/>
                  </a:ext>
                </a:extLst>
              </p:cNvPr>
              <p:cNvSpPr txBox="1"/>
              <p:nvPr/>
            </p:nvSpPr>
            <p:spPr>
              <a:xfrm>
                <a:off x="1558411" y="2833388"/>
                <a:ext cx="5746957" cy="11707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Microsoft JhengHei UI" panose="020B0604030504040204" pitchFamily="34" charset="-12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  <a:ea typeface="Microsoft JhengHei UI" panose="020B0604030504040204" pitchFamily="34" charset="-120"/>
                              <a:cs typeface="Arial" panose="020B0604020202020204" pitchFamily="34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  <a:ea typeface="Microsoft JhengHei UI" panose="020B0604030504040204" pitchFamily="34" charset="-120"/>
                              <a:cs typeface="Arial" panose="020B0604020202020204" pitchFamily="34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  <m:t>𝑙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  <m:t>,:</m:t>
                              </m:r>
                            </m:sub>
                          </m:sSub>
                        </m:den>
                      </m:f>
                      <m:r>
                        <m:rPr>
                          <m:aln/>
                        </m:rPr>
                        <a:rPr lang="en-US" altLang="zh-TW" b="0" i="1" smtClean="0">
                          <a:latin typeface="Cambria Math" panose="02040503050406030204" pitchFamily="18" charset="0"/>
                          <a:ea typeface="Microsoft JhengHei UI" panose="020B0604030504040204" pitchFamily="34" charset="-12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Microsoft JhengHei UI" panose="020B0604030504040204" pitchFamily="34" charset="-12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  <a:ea typeface="Microsoft JhengHei UI" panose="020B0604030504040204" pitchFamily="34" charset="-120"/>
                              <a:cs typeface="Arial" panose="020B0604020202020204" pitchFamily="34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  <a:ea typeface="Microsoft JhengHei UI" panose="020B0604030504040204" pitchFamily="34" charset="-120"/>
                              <a:cs typeface="Arial" panose="020B0604020202020204" pitchFamily="34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  <m:t>𝑙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∙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Microsoft JhengHei UI" panose="020B0604030504040204" pitchFamily="34" charset="-12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  <a:ea typeface="Microsoft JhengHei UI" panose="020B0604030504040204" pitchFamily="34" charset="-120"/>
                              <a:cs typeface="Arial" panose="020B0604020202020204" pitchFamily="34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  <m:t>𝑙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  <a:ea typeface="Microsoft JhengHei UI" panose="020B0604030504040204" pitchFamily="34" charset="-120"/>
                              <a:cs typeface="Arial" panose="020B0604020202020204" pitchFamily="34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  <m:t>𝑙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  <m:t>,:</m:t>
                              </m:r>
                            </m:sub>
                          </m:sSub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TW" b="0" i="1" smtClean="0">
                          <a:latin typeface="Cambria Math" panose="02040503050406030204" pitchFamily="18" charset="0"/>
                          <a:ea typeface="Microsoft JhengHei UI" panose="020B0604030504040204" pitchFamily="34" charset="-12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Microsoft JhengHei UI" panose="020B0604030504040204" pitchFamily="34" charset="-12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  <a:ea typeface="Microsoft JhengHei UI" panose="020B0604030504040204" pitchFamily="34" charset="-120"/>
                              <a:cs typeface="Arial" panose="020B0604020202020204" pitchFamily="34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  <a:ea typeface="Microsoft JhengHei UI" panose="020B0604030504040204" pitchFamily="34" charset="-120"/>
                              <a:cs typeface="Arial" panose="020B0604020202020204" pitchFamily="34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  <m:t>𝑙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∙</m:t>
                      </m:r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𝑙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4CF6547A-359C-BB97-4DD1-B83D190B6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411" y="2833388"/>
                <a:ext cx="5746957" cy="11707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>
                <a:extLst>
                  <a:ext uri="{FF2B5EF4-FFF2-40B4-BE49-F238E27FC236}">
                    <a16:creationId xmlns:a16="http://schemas.microsoft.com/office/drawing/2014/main" id="{D92692E1-01CA-2945-1F6D-052C8C2A4B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004093"/>
                <a:ext cx="10931014" cy="19355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TW" sz="2000" dirty="0">
                    <a:latin typeface="Arial" panose="020B0604020202020204" pitchFamily="34" charset="0"/>
                    <a:ea typeface="Microsoft JhengHei UI" panose="020B0604030504040204" pitchFamily="34" charset="-120"/>
                    <a:cs typeface="Arial" panose="020B0604020202020204" pitchFamily="34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)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,:</m:t>
                        </m:r>
                      </m:sub>
                    </m:sSub>
                  </m:oMath>
                </a14:m>
                <a:r>
                  <a:rPr lang="en-US" altLang="zh-TW" sz="2000" dirty="0">
                    <a:latin typeface="Arial" panose="020B0604020202020204" pitchFamily="34" charset="0"/>
                    <a:ea typeface="Microsoft JhengHei UI" panose="020B0604030504040204" pitchFamily="34" charset="-120"/>
                    <a:cs typeface="Arial" panose="020B0604020202020204" pitchFamily="34" charset="0"/>
                  </a:rPr>
                  <a:t> denoting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dirty="0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𝑖</m:t>
                        </m:r>
                      </m:e>
                      <m:sup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zh-TW" sz="2000" dirty="0">
                    <a:latin typeface="Arial" panose="020B0604020202020204" pitchFamily="34" charset="0"/>
                    <a:ea typeface="Microsoft JhengHei UI" panose="020B0604030504040204" pitchFamily="34" charset="-120"/>
                    <a:cs typeface="Arial" panose="020B0604020202020204" pitchFamily="34" charset="0"/>
                  </a:rPr>
                  <a:t> row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zh-TW" sz="2000" dirty="0">
                    <a:latin typeface="Arial" panose="020B0604020202020204" pitchFamily="34" charset="0"/>
                    <a:ea typeface="Microsoft JhengHei UI" panose="020B0604030504040204" pitchFamily="34" charset="-12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zh-TW" sz="2000" dirty="0">
                    <a:latin typeface="Arial" panose="020B0604020202020204" pitchFamily="34" charset="0"/>
                    <a:ea typeface="Microsoft JhengHei UI" panose="020B0604030504040204" pitchFamily="34" charset="-120"/>
                    <a:cs typeface="Arial" panose="020B0604020202020204" pitchFamily="34" charset="0"/>
                  </a:rPr>
                  <a:t> can be uniquely determined as soon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zh-TW" sz="2000" i="1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𝑑𝐿</m:t>
                        </m:r>
                      </m:num>
                      <m:den>
                        <m:r>
                          <a:rPr lang="en-US" altLang="zh-TW" sz="2000" i="1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𝑙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TW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0.</m:t>
                    </m:r>
                  </m:oMath>
                </a14:m>
                <a:endParaRPr lang="en-US" altLang="zh-TW" sz="2000" dirty="0">
                  <a:latin typeface="Arial" panose="020B0604020202020204" pitchFamily="34" charset="0"/>
                  <a:ea typeface="Microsoft JhengHei UI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內容版面配置區 2">
                <a:extLst>
                  <a:ext uri="{FF2B5EF4-FFF2-40B4-BE49-F238E27FC236}">
                    <a16:creationId xmlns:a16="http://schemas.microsoft.com/office/drawing/2014/main" id="{D92692E1-01CA-2945-1F6D-052C8C2A4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004093"/>
                <a:ext cx="10931014" cy="1935563"/>
              </a:xfrm>
              <a:prstGeom prst="rect">
                <a:avLst/>
              </a:prstGeom>
              <a:blipFill>
                <a:blip r:embed="rId5"/>
                <a:stretch>
                  <a:fillRect l="-5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936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839EB1-BABA-68C7-AC47-56889E57B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380407" cy="1325563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Arial Rounded MT Bold" panose="020F0704030504030204" pitchFamily="34" charset="0"/>
                <a:ea typeface="Microsoft JhengHei UI" panose="020B0604030504040204" pitchFamily="34" charset="-120"/>
              </a:rPr>
              <a:t>Theoretical Analysis</a:t>
            </a:r>
            <a:endParaRPr lang="zh-TW" altLang="en-US" sz="3200" dirty="0">
              <a:latin typeface="Arial Rounded MT Bold" panose="020F0704030504030204" pitchFamily="34" charset="0"/>
              <a:ea typeface="Microsoft JhengHei U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EDE79C7-D894-2776-27AC-27FED5F5D0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88841"/>
                <a:ext cx="10931014" cy="438581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2400" dirty="0">
                    <a:latin typeface="Arial" panose="020B0604020202020204" pitchFamily="34" charset="0"/>
                    <a:ea typeface="Microsoft JhengHei UI" panose="020B0604030504040204" pitchFamily="34" charset="-120"/>
                    <a:cs typeface="Arial" panose="020B0604020202020204" pitchFamily="34" charset="0"/>
                  </a:rPr>
                  <a:t>Proposition 2: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sz="1800" dirty="0">
                    <a:latin typeface="Arial" panose="020B0604020202020204" pitchFamily="34" charset="0"/>
                    <a:ea typeface="Microsoft JhengHei UI" panose="020B0604030504040204" pitchFamily="34" charset="-120"/>
                    <a:cs typeface="Arial" panose="020B0604020202020204" pitchFamily="34" charset="0"/>
                  </a:rPr>
                  <a:t>Consider a fully-connected layer not necessarily including a bias followed by a </a:t>
                </a:r>
                <a:r>
                  <a:rPr lang="en-US" altLang="zh-TW" sz="1800" dirty="0" err="1">
                    <a:latin typeface="Arial" panose="020B0604020202020204" pitchFamily="34" charset="0"/>
                    <a:ea typeface="Microsoft JhengHei UI" panose="020B0604030504040204" pitchFamily="34" charset="-120"/>
                    <a:cs typeface="Arial" panose="020B0604020202020204" pitchFamily="34" charset="0"/>
                  </a:rPr>
                  <a:t>ReLU</a:t>
                </a:r>
                <a:r>
                  <a:rPr lang="en-US" altLang="zh-TW" sz="1800" dirty="0">
                    <a:latin typeface="Arial" panose="020B0604020202020204" pitchFamily="34" charset="0"/>
                    <a:ea typeface="Microsoft JhengHei UI" panose="020B0604030504040204" pitchFamily="34" charset="-120"/>
                    <a:cs typeface="Arial" panose="020B0604020202020204" pitchFamily="34" charset="0"/>
                  </a:rPr>
                  <a:t> activation function.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𝑙</m:t>
                        </m:r>
                      </m:sub>
                    </m:sSub>
                    <m:r>
                      <a:rPr lang="en-US" altLang="zh-TW" sz="1800" b="0" i="1" smtClean="0">
                        <a:latin typeface="Cambria Math" panose="02040503050406030204" pitchFamily="18" charset="0"/>
                        <a:ea typeface="Microsoft JhengHei UI" panose="020B0604030504040204" pitchFamily="34" charset="-12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𝑙</m:t>
                        </m:r>
                      </m:sub>
                    </m:sSub>
                  </m:oMath>
                </a14:m>
                <a:endParaRPr lang="en-US" altLang="zh-TW" sz="1800" dirty="0">
                  <a:latin typeface="Arial" panose="020B0604020202020204" pitchFamily="34" charset="0"/>
                  <a:ea typeface="Microsoft JhengHei UI" panose="020B0604030504040204" pitchFamily="34" charset="-120"/>
                  <a:cs typeface="Arial" panose="020B0604020202020204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𝑙</m:t>
                        </m:r>
                      </m:sub>
                    </m:sSub>
                    <m:r>
                      <a:rPr lang="en-US" altLang="zh-TW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TW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TW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altLang="zh-TW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𝑙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TW" sz="1800" dirty="0">
                    <a:latin typeface="Arial" panose="020B0604020202020204" pitchFamily="34" charset="0"/>
                    <a:ea typeface="Microsoft JhengHei UI" panose="020B0604030504040204" pitchFamily="34" charset="-120"/>
                    <a:cs typeface="Arial" panose="020B0604020202020204" pitchFamily="34" charset="0"/>
                  </a:rPr>
                  <a:t>: layer’s input,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𝑙</m:t>
                        </m:r>
                      </m:sub>
                    </m:sSub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𝑙</m:t>
                            </m:r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TW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TW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𝑙</m:t>
                            </m:r>
                          </m:sub>
                        </m:sSub>
                      </m:sup>
                    </m:sSup>
                  </m:oMath>
                </a14:m>
                <a:endParaRPr lang="en-US" altLang="zh-TW" sz="1800" dirty="0">
                  <a:latin typeface="Arial" panose="020B0604020202020204" pitchFamily="34" charset="0"/>
                  <a:ea typeface="Microsoft JhengHei UI" panose="020B0604030504040204" pitchFamily="34" charset="-120"/>
                  <a:cs typeface="Arial" panose="020B0604020202020204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𝑙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+1</m:t>
                        </m:r>
                      </m:sub>
                    </m:sSub>
                    <m:r>
                      <a:rPr lang="en-US" altLang="zh-TW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TW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TW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altLang="zh-TW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𝑙</m:t>
                            </m:r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+1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TW" sz="1800" dirty="0">
                    <a:latin typeface="Arial" panose="020B0604020202020204" pitchFamily="34" charset="0"/>
                    <a:ea typeface="Microsoft JhengHei UI" panose="020B0604030504040204" pitchFamily="34" charset="-120"/>
                    <a:cs typeface="Arial" panose="020B0604020202020204" pitchFamily="34" charset="0"/>
                  </a:rPr>
                  <a:t>: layer’s output is calculated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800" b="0" i="0" smtClean="0">
                        <a:latin typeface="Cambria Math" panose="02040503050406030204" pitchFamily="18" charset="0"/>
                        <a:ea typeface="Microsoft JhengHei UI" panose="020B0604030504040204" pitchFamily="34" charset="-120"/>
                        <a:cs typeface="Arial" panose="020B0604020202020204" pitchFamily="34" charset="0"/>
                      </a:rPr>
                      <m:t>max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  <a:ea typeface="Microsoft JhengHei UI" panose="020B0604030504040204" pitchFamily="34" charset="-120"/>
                        <a:cs typeface="Arial" panose="020B0604020202020204" pitchFamily="34" charset="0"/>
                      </a:rPr>
                      <m:t>⁡(</m:t>
                    </m:r>
                    <m:sSub>
                      <m:sSub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𝑙</m:t>
                        </m:r>
                      </m:sub>
                    </m:sSub>
                    <m:r>
                      <a:rPr lang="en-US" altLang="zh-TW" sz="1800" b="0" i="1" smtClean="0">
                        <a:latin typeface="Cambria Math" panose="02040503050406030204" pitchFamily="18" charset="0"/>
                        <a:ea typeface="Microsoft JhengHei UI" panose="020B0604030504040204" pitchFamily="34" charset="-120"/>
                        <a:cs typeface="Arial" panose="020B0604020202020204" pitchFamily="34" charset="0"/>
                      </a:rPr>
                      <m:t>,0)</m:t>
                    </m:r>
                  </m:oMath>
                </a14:m>
                <a:endParaRPr lang="en-US" altLang="zh-TW" sz="1800" dirty="0">
                  <a:latin typeface="Arial" panose="020B0604020202020204" pitchFamily="34" charset="0"/>
                  <a:ea typeface="Microsoft JhengHei UI" panose="020B0604030504040204" pitchFamily="34" charset="-120"/>
                  <a:cs typeface="Arial" panose="020B0604020202020204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zh-TW" sz="1800" dirty="0">
                    <a:latin typeface="Arial" panose="020B0604020202020204" pitchFamily="34" charset="0"/>
                    <a:ea typeface="Microsoft JhengHei UI" panose="020B0604030504040204" pitchFamily="34" charset="-120"/>
                    <a:cs typeface="Arial" panose="020B0604020202020204" pitchFamily="34" charset="0"/>
                  </a:rPr>
                  <a:t>Assume we have the additional knowledge of the derivative </a:t>
                </a:r>
                <a:r>
                  <a:rPr lang="en-US" altLang="zh-TW" sz="1800" dirty="0" err="1">
                    <a:latin typeface="Arial" panose="020B0604020202020204" pitchFamily="34" charset="0"/>
                    <a:ea typeface="Microsoft JhengHei UI" panose="020B0604030504040204" pitchFamily="34" charset="-120"/>
                    <a:cs typeface="Arial" panose="020B0604020202020204" pitchFamily="34" charset="0"/>
                  </a:rPr>
                  <a:t>w.r.t.</a:t>
                </a:r>
                <a:r>
                  <a:rPr lang="en-US" altLang="zh-TW" sz="1800" dirty="0">
                    <a:latin typeface="Arial" panose="020B0604020202020204" pitchFamily="34" charset="0"/>
                    <a:ea typeface="Microsoft JhengHei UI" panose="020B0604030504040204" pitchFamily="34" charset="-120"/>
                    <a:cs typeface="Arial" panose="020B0604020202020204" pitchFamily="34" charset="0"/>
                  </a:rPr>
                  <a:t> to the output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80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zh-TW" sz="1800" i="1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𝑑𝐿</m:t>
                        </m:r>
                      </m:num>
                      <m:den>
                        <m:r>
                          <a:rPr lang="en-US" altLang="zh-TW" sz="1800" i="1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𝑙</m:t>
                            </m:r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+1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TW" sz="1800" dirty="0">
                    <a:latin typeface="Arial" panose="020B0604020202020204" pitchFamily="34" charset="0"/>
                    <a:ea typeface="Microsoft JhengHei UI" panose="020B0604030504040204" pitchFamily="34" charset="-120"/>
                    <a:cs typeface="Arial" panose="020B0604020202020204" pitchFamily="34" charset="0"/>
                  </a:rPr>
                  <a:t>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sz="1800" dirty="0">
                    <a:latin typeface="Arial" panose="020B0604020202020204" pitchFamily="34" charset="0"/>
                    <a:ea typeface="Microsoft JhengHei UI" panose="020B0604030504040204" pitchFamily="34" charset="-120"/>
                    <a:cs typeface="Arial" panose="020B0604020202020204" pitchFamily="34" charset="0"/>
                  </a:rPr>
                  <a:t>Further more assume there exists an index </a:t>
                </a:r>
                <a14:m>
                  <m:oMath xmlns:m="http://schemas.openxmlformats.org/officeDocument/2006/math">
                    <m:r>
                      <a:rPr lang="en-US" altLang="zh-TW" sz="1800" i="1" dirty="0" smtClean="0">
                        <a:latin typeface="Cambria Math" panose="02040503050406030204" pitchFamily="18" charset="0"/>
                        <a:ea typeface="Microsoft JhengHei UI" panose="020B0604030504040204" pitchFamily="34" charset="-120"/>
                        <a:cs typeface="Arial" panose="020B0604020202020204" pitchFamily="34" charset="0"/>
                      </a:rPr>
                      <m:t>𝑖</m:t>
                    </m:r>
                    <m:r>
                      <a:rPr lang="en-US" altLang="zh-TW" sz="1800" i="1" dirty="0" smtClean="0">
                        <a:latin typeface="Cambria Math" panose="02040503050406030204" pitchFamily="18" charset="0"/>
                        <a:ea typeface="Microsoft JhengHei UI" panose="020B0604030504040204" pitchFamily="34" charset="-12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zh-TW" sz="1800" i="1" dirty="0" err="1" smtClean="0">
                        <a:latin typeface="Cambria Math" panose="02040503050406030204" pitchFamily="18" charset="0"/>
                        <a:ea typeface="Microsoft JhengHei UI" panose="020B0604030504040204" pitchFamily="34" charset="-120"/>
                        <a:cs typeface="Arial" panose="020B0604020202020204" pitchFamily="34" charset="0"/>
                      </a:rPr>
                      <m:t>𝑠</m:t>
                    </m:r>
                    <m:r>
                      <a:rPr lang="en-US" altLang="zh-TW" sz="1800" i="1" dirty="0" err="1" smtClean="0">
                        <a:latin typeface="Cambria Math" panose="02040503050406030204" pitchFamily="18" charset="0"/>
                        <a:ea typeface="Microsoft JhengHei UI" panose="020B0604030504040204" pitchFamily="34" charset="-120"/>
                        <a:cs typeface="Arial" panose="020B0604020202020204" pitchFamily="34" charset="0"/>
                      </a:rPr>
                      <m:t>.</m:t>
                    </m:r>
                    <m:r>
                      <a:rPr lang="en-US" altLang="zh-TW" sz="1800" i="1" dirty="0" err="1" smtClean="0">
                        <a:latin typeface="Cambria Math" panose="02040503050406030204" pitchFamily="18" charset="0"/>
                        <a:ea typeface="Microsoft JhengHei UI" panose="020B0604030504040204" pitchFamily="34" charset="-120"/>
                        <a:cs typeface="Arial" panose="020B0604020202020204" pitchFamily="34" charset="0"/>
                      </a:rPr>
                      <m:t>𝑡</m:t>
                    </m:r>
                    <m:r>
                      <a:rPr lang="en-US" altLang="zh-TW" sz="1800" b="0" i="1" dirty="0" smtClean="0">
                        <a:latin typeface="Cambria Math" panose="02040503050406030204" pitchFamily="18" charset="0"/>
                        <a:ea typeface="Microsoft JhengHei UI" panose="020B0604030504040204" pitchFamily="34" charset="-120"/>
                        <a:cs typeface="Arial" panose="020B0604020202020204" pitchFamily="34" charset="0"/>
                      </a:rPr>
                      <m:t>.</m:t>
                    </m:r>
                    <m:f>
                      <m:fPr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zh-TW" sz="1800" i="1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𝑑𝐿</m:t>
                        </m:r>
                      </m:num>
                      <m:den>
                        <m:r>
                          <a:rPr lang="en-US" altLang="zh-TW" sz="1800" i="1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zh-TW" sz="1800" i="1" smtClean="0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𝑙</m:t>
                            </m:r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+1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≠0.</m:t>
                    </m:r>
                  </m:oMath>
                </a14:m>
                <a:endParaRPr lang="en-US" altLang="zh-TW" sz="1800" dirty="0">
                  <a:latin typeface="Arial" panose="020B0604020202020204" pitchFamily="34" charset="0"/>
                  <a:ea typeface="Microsoft JhengHei UI" panose="020B0604030504040204" pitchFamily="34" charset="-120"/>
                  <a:cs typeface="Arial" panose="020B0604020202020204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zh-TW" sz="1800" dirty="0">
                  <a:latin typeface="Arial" panose="020B0604020202020204" pitchFamily="34" charset="0"/>
                  <a:ea typeface="Microsoft JhengHei UI" panose="020B0604030504040204" pitchFamily="34" charset="-120"/>
                  <a:cs typeface="Arial" panose="020B0604020202020204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zh-TW" sz="1800" dirty="0">
                  <a:latin typeface="Arial" panose="020B0604020202020204" pitchFamily="34" charset="0"/>
                  <a:ea typeface="Microsoft JhengHei UI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EDE79C7-D894-2776-27AC-27FED5F5D0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88841"/>
                <a:ext cx="10931014" cy="4385817"/>
              </a:xfrm>
              <a:blipFill>
                <a:blip r:embed="rId2"/>
                <a:stretch>
                  <a:fillRect l="-7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3B7D18A-561B-0D7F-D3D6-EF6EDF5C1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462FC-E2A1-44EE-96D0-B5A350E9AC4F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733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C8A37B-7422-4DC0-89E1-19A5681A2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325"/>
            <a:ext cx="10515600" cy="1325563"/>
          </a:xfrm>
        </p:spPr>
        <p:txBody>
          <a:bodyPr/>
          <a:lstStyle/>
          <a:p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Arial Rounded MT Bold" panose="020F0704030504030204" pitchFamily="34" charset="0"/>
                <a:ea typeface="Microsoft JhengHei UI Light" panose="020B0304030504040204" pitchFamily="34" charset="-120"/>
              </a:rPr>
              <a:t>Federated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Arial Rounded MT Bold" panose="020F0704030504030204" pitchFamily="34" charset="0"/>
                <a:ea typeface="Microsoft JhengHei UI Light" panose="020B0304030504040204" pitchFamily="34" charset="-120"/>
              </a:rPr>
              <a:t>Learning (Horizontal)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029781C-8D2A-424B-8F6E-11B5F4E4F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9580A-7D5E-4B69-9F1B-6E9BF8ACC237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1DD65B83-97D2-4F07-9B2E-79E9BD978C45}"/>
              </a:ext>
            </a:extLst>
          </p:cNvPr>
          <p:cNvSpPr txBox="1"/>
          <p:nvPr/>
        </p:nvSpPr>
        <p:spPr>
          <a:xfrm>
            <a:off x="7017869" y="3063874"/>
            <a:ext cx="49999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20386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Horizontal federated learning is suitable for:</a:t>
            </a:r>
          </a:p>
          <a:p>
            <a:pPr marL="342900" indent="-342900">
              <a:buAutoNum type="arabicParenR"/>
            </a:pPr>
            <a:r>
              <a:rPr lang="en-US" altLang="zh-TW" dirty="0">
                <a:solidFill>
                  <a:srgbClr val="20386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user features of the two datasets overlap </a:t>
            </a:r>
            <a:r>
              <a:rPr lang="en-US" altLang="zh-TW" b="1" i="1" dirty="0">
                <a:solidFill>
                  <a:srgbClr val="20386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 lot</a:t>
            </a:r>
            <a:r>
              <a:rPr lang="en-US" altLang="zh-TW" dirty="0">
                <a:solidFill>
                  <a:srgbClr val="20386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</a:p>
          <a:p>
            <a:pPr marL="342900" indent="-342900">
              <a:buAutoNum type="arabicParenR"/>
            </a:pPr>
            <a:r>
              <a:rPr lang="en-US" altLang="zh-TW" dirty="0">
                <a:solidFill>
                  <a:srgbClr val="20386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but the users overlap </a:t>
            </a:r>
            <a:r>
              <a:rPr lang="en-US" altLang="zh-TW" b="1" i="1" dirty="0">
                <a:solidFill>
                  <a:srgbClr val="20386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little</a:t>
            </a:r>
            <a:endParaRPr lang="zh-TW" altLang="en-US" b="1" i="1" dirty="0">
              <a:solidFill>
                <a:srgbClr val="203864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A04CDF1-4624-443F-802D-7F6081253C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0" t="10719" r="8149" b="5022"/>
          <a:stretch/>
        </p:blipFill>
        <p:spPr>
          <a:xfrm>
            <a:off x="167037" y="2052091"/>
            <a:ext cx="6911164" cy="382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4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839EB1-BABA-68C7-AC47-56889E57B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380407" cy="1325563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Arial Rounded MT Bold" panose="020F0704030504030204" pitchFamily="34" charset="0"/>
                <a:ea typeface="Microsoft JhengHei UI" panose="020B0604030504040204" pitchFamily="34" charset="-120"/>
              </a:rPr>
              <a:t>Theoretical Analysis</a:t>
            </a:r>
            <a:endParaRPr lang="zh-TW" altLang="en-US" sz="3200" dirty="0">
              <a:latin typeface="Arial Rounded MT Bold" panose="020F0704030504030204" pitchFamily="34" charset="0"/>
              <a:ea typeface="Microsoft JhengHei U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EDE79C7-D894-2776-27AC-27FED5F5D0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88843"/>
                <a:ext cx="10931014" cy="106506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2000" dirty="0">
                    <a:latin typeface="Arial" panose="020B0604020202020204" pitchFamily="34" charset="0"/>
                    <a:ea typeface="Microsoft JhengHei UI" panose="020B0604030504040204" pitchFamily="34" charset="-120"/>
                    <a:cs typeface="Arial" panose="020B0604020202020204" pitchFamily="34" charset="0"/>
                  </a:rPr>
                  <a:t>Proof: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zh-TW" sz="2000" i="1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𝑑𝐿</m:t>
                        </m:r>
                      </m:num>
                      <m:den>
                        <m:r>
                          <a:rPr lang="en-US" altLang="zh-TW" sz="2000" i="1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𝑙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+1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≠0</m:t>
                    </m:r>
                  </m:oMath>
                </a14:m>
                <a:r>
                  <a:rPr lang="en-US" altLang="zh-TW" sz="2000" dirty="0">
                    <a:latin typeface="Arial" panose="020B0604020202020204" pitchFamily="34" charset="0"/>
                    <a:ea typeface="Microsoft JhengHei UI" panose="020B0604030504040204" pitchFamily="34" charset="-120"/>
                    <a:cs typeface="Arial" panose="020B0604020202020204" pitchFamily="34" charset="0"/>
                  </a:rPr>
                  <a:t> it holds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zh-TW" sz="2000" i="1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𝑑𝐿</m:t>
                        </m:r>
                      </m:num>
                      <m:den>
                        <m:r>
                          <a:rPr lang="en-US" altLang="zh-TW" sz="2000" i="1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𝑙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Microsoft JhengHei UI" panose="020B0604030504040204" pitchFamily="34" charset="-12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zh-TW" sz="2000" i="1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𝑑𝐿</m:t>
                        </m:r>
                      </m:num>
                      <m:den>
                        <m:r>
                          <a:rPr lang="en-US" altLang="zh-TW" sz="2000" i="1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𝑙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+1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altLang="zh-TW" sz="1600" dirty="0">
                  <a:latin typeface="Arial" panose="020B0604020202020204" pitchFamily="34" charset="0"/>
                  <a:ea typeface="Microsoft JhengHei UI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EDE79C7-D894-2776-27AC-27FED5F5D0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88843"/>
                <a:ext cx="10931014" cy="1065064"/>
              </a:xfrm>
              <a:blipFill>
                <a:blip r:embed="rId2"/>
                <a:stretch>
                  <a:fillRect l="-5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3B7D18A-561B-0D7F-D3D6-EF6EDF5C1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462FC-E2A1-44EE-96D0-B5A350E9AC4F}" type="slidenum">
              <a:rPr lang="zh-TW" altLang="en-US" smtClean="0"/>
              <a:t>40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4CF6547A-359C-BB97-4DD1-B83D190B6822}"/>
                  </a:ext>
                </a:extLst>
              </p:cNvPr>
              <p:cNvSpPr txBox="1"/>
              <p:nvPr/>
            </p:nvSpPr>
            <p:spPr>
              <a:xfrm>
                <a:off x="1558411" y="2833388"/>
                <a:ext cx="5746957" cy="11707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Microsoft JhengHei UI" panose="020B0604030504040204" pitchFamily="34" charset="-12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  <a:ea typeface="Microsoft JhengHei UI" panose="020B0604030504040204" pitchFamily="34" charset="-120"/>
                              <a:cs typeface="Arial" panose="020B0604020202020204" pitchFamily="34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  <a:ea typeface="Microsoft JhengHei UI" panose="020B0604030504040204" pitchFamily="34" charset="-120"/>
                              <a:cs typeface="Arial" panose="020B0604020202020204" pitchFamily="34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  <m:t>𝑙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m:rPr>
                          <m:aln/>
                        </m:rPr>
                        <a:rPr lang="en-US" altLang="zh-TW" b="0" i="1" smtClean="0">
                          <a:latin typeface="Cambria Math" panose="02040503050406030204" pitchFamily="18" charset="0"/>
                          <a:ea typeface="Microsoft JhengHei UI" panose="020B0604030504040204" pitchFamily="34" charset="-12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Microsoft JhengHei UI" panose="020B0604030504040204" pitchFamily="34" charset="-12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  <a:ea typeface="Microsoft JhengHei UI" panose="020B0604030504040204" pitchFamily="34" charset="-120"/>
                              <a:cs typeface="Arial" panose="020B0604020202020204" pitchFamily="34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  <a:ea typeface="Microsoft JhengHei UI" panose="020B0604030504040204" pitchFamily="34" charset="-120"/>
                              <a:cs typeface="Arial" panose="020B0604020202020204" pitchFamily="34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  <m:t>𝑙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∙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Microsoft JhengHei UI" panose="020B0604030504040204" pitchFamily="34" charset="-12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  <a:ea typeface="Microsoft JhengHei UI" panose="020B0604030504040204" pitchFamily="34" charset="-120"/>
                              <a:cs typeface="Arial" panose="020B0604020202020204" pitchFamily="34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  <m:t>𝑙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  <a:ea typeface="Microsoft JhengHei UI" panose="020B0604030504040204" pitchFamily="34" charset="-120"/>
                              <a:cs typeface="Arial" panose="020B0604020202020204" pitchFamily="34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  <m:t>𝑙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  <m:t>,:</m:t>
                              </m:r>
                            </m:sub>
                          </m:sSub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TW" b="0" i="1" smtClean="0">
                          <a:latin typeface="Cambria Math" panose="02040503050406030204" pitchFamily="18" charset="0"/>
                          <a:ea typeface="Microsoft JhengHei UI" panose="020B0604030504040204" pitchFamily="34" charset="-12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Microsoft JhengHei UI" panose="020B0604030504040204" pitchFamily="34" charset="-12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  <a:ea typeface="Microsoft JhengHei UI" panose="020B0604030504040204" pitchFamily="34" charset="-120"/>
                              <a:cs typeface="Arial" panose="020B0604020202020204" pitchFamily="34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  <a:ea typeface="Microsoft JhengHei UI" panose="020B0604030504040204" pitchFamily="34" charset="-120"/>
                              <a:cs typeface="Arial" panose="020B0604020202020204" pitchFamily="34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  <m:t>𝑙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  <m:t>+1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Microsoft JhengHei UI" panose="020B0604030504040204" pitchFamily="34" charset="-12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∙</m:t>
                      </m:r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𝑙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4CF6547A-359C-BB97-4DD1-B83D190B6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411" y="2833388"/>
                <a:ext cx="5746957" cy="11707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>
                <a:extLst>
                  <a:ext uri="{FF2B5EF4-FFF2-40B4-BE49-F238E27FC236}">
                    <a16:creationId xmlns:a16="http://schemas.microsoft.com/office/drawing/2014/main" id="{D92692E1-01CA-2945-1F6D-052C8C2A4B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004093"/>
                <a:ext cx="10931014" cy="19355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TW" sz="2000" dirty="0">
                    <a:latin typeface="Arial" panose="020B0604020202020204" pitchFamily="34" charset="0"/>
                    <a:ea typeface="Microsoft JhengHei UI" panose="020B0604030504040204" pitchFamily="34" charset="-120"/>
                    <a:cs typeface="Arial" panose="020B0604020202020204" pitchFamily="34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)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,:</m:t>
                        </m:r>
                      </m:sub>
                    </m:sSub>
                  </m:oMath>
                </a14:m>
                <a:r>
                  <a:rPr lang="en-US" altLang="zh-TW" sz="2000" dirty="0">
                    <a:latin typeface="Arial" panose="020B0604020202020204" pitchFamily="34" charset="0"/>
                    <a:ea typeface="Microsoft JhengHei UI" panose="020B0604030504040204" pitchFamily="34" charset="-120"/>
                    <a:cs typeface="Arial" panose="020B0604020202020204" pitchFamily="34" charset="0"/>
                  </a:rPr>
                  <a:t> denoting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dirty="0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𝑖</m:t>
                        </m:r>
                      </m:e>
                      <m:sup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zh-TW" sz="2000" dirty="0">
                    <a:latin typeface="Arial" panose="020B0604020202020204" pitchFamily="34" charset="0"/>
                    <a:ea typeface="Microsoft JhengHei UI" panose="020B0604030504040204" pitchFamily="34" charset="-120"/>
                    <a:cs typeface="Arial" panose="020B0604020202020204" pitchFamily="34" charset="0"/>
                  </a:rPr>
                  <a:t> row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zh-TW" sz="2000" dirty="0">
                    <a:latin typeface="Arial" panose="020B0604020202020204" pitchFamily="34" charset="0"/>
                    <a:ea typeface="Microsoft JhengHei UI" panose="020B0604030504040204" pitchFamily="34" charset="-12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zh-TW" sz="2000" dirty="0">
                    <a:latin typeface="Arial" panose="020B0604020202020204" pitchFamily="34" charset="0"/>
                    <a:ea typeface="Microsoft JhengHei UI" panose="020B0604030504040204" pitchFamily="34" charset="-120"/>
                    <a:cs typeface="Arial" panose="020B0604020202020204" pitchFamily="34" charset="0"/>
                  </a:rPr>
                  <a:t> can be uniquely determined as soon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zh-TW" sz="2000" i="1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𝑑𝐿</m:t>
                        </m:r>
                      </m:num>
                      <m:den>
                        <m:r>
                          <a:rPr lang="en-US" altLang="zh-TW" sz="2000" i="1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𝑙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TW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0.</m:t>
                    </m:r>
                  </m:oMath>
                </a14:m>
                <a:endParaRPr lang="en-US" altLang="zh-TW" sz="2000" dirty="0">
                  <a:latin typeface="Arial" panose="020B0604020202020204" pitchFamily="34" charset="0"/>
                  <a:ea typeface="Microsoft JhengHei UI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內容版面配置區 2">
                <a:extLst>
                  <a:ext uri="{FF2B5EF4-FFF2-40B4-BE49-F238E27FC236}">
                    <a16:creationId xmlns:a16="http://schemas.microsoft.com/office/drawing/2014/main" id="{D92692E1-01CA-2945-1F6D-052C8C2A4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004093"/>
                <a:ext cx="10931014" cy="1935563"/>
              </a:xfrm>
              <a:prstGeom prst="rect">
                <a:avLst/>
              </a:prstGeom>
              <a:blipFill>
                <a:blip r:embed="rId4"/>
                <a:stretch>
                  <a:fillRect l="-5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279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839EB1-BABA-68C7-AC47-56889E57B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106686" cy="1325563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Arial Rounded MT Bold" panose="020F0704030504030204" pitchFamily="34" charset="0"/>
                <a:ea typeface="Microsoft JhengHei UI" panose="020B0604030504040204" pitchFamily="34" charset="-120"/>
              </a:rPr>
              <a:t>Numerical Reconstruction Method</a:t>
            </a:r>
            <a:endParaRPr lang="zh-TW" altLang="en-US" sz="3200" dirty="0">
              <a:latin typeface="Arial Rounded MT Bold" panose="020F0704030504030204" pitchFamily="34" charset="0"/>
              <a:ea typeface="Microsoft JhengHei U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EDE79C7-D894-2776-27AC-27FED5F5D0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88843"/>
                <a:ext cx="10931014" cy="3795880"/>
              </a:xfrm>
            </p:spPr>
            <p:txBody>
              <a:bodyPr>
                <a:norm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altLang="zh-TW" sz="2000" dirty="0">
                    <a:latin typeface="Arial" panose="020B0604020202020204" pitchFamily="34" charset="0"/>
                    <a:ea typeface="Microsoft JhengHei UI" panose="020B0604030504040204" pitchFamily="34" charset="-120"/>
                    <a:cs typeface="Arial" panose="020B0604020202020204" pitchFamily="34" charset="0"/>
                  </a:rPr>
                  <a:t>Previous reconstruction algorithms relied the Euclidean cost function.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160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𝑎𝑟𝑔</m:t>
                        </m:r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 </m:t>
                        </m:r>
                        <m:limLow>
                          <m:limLowPr>
                            <m:ctrlPr>
                              <a:rPr lang="en-US" altLang="zh-TW" sz="1600" i="1" smtClean="0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 sz="1600" i="0" smtClean="0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TW" sz="1600" i="1" smtClean="0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TW" sz="1600" i="1" smtClean="0">
                                    <a:latin typeface="Cambria Math" panose="02040503050406030204" pitchFamily="18" charset="0"/>
                                    <a:ea typeface="Microsoft JhengHei UI" panose="020B0604030504040204" pitchFamily="34" charset="-12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sz="1600" i="1">
                                        <a:latin typeface="Cambria Math" panose="02040503050406030204" pitchFamily="18" charset="0"/>
                                        <a:ea typeface="Microsoft JhengHei UI" panose="020B0604030504040204" pitchFamily="34" charset="-12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∇</m:t>
                                    </m:r>
                                  </m:e>
                                  <m:sub>
                                    <m:r>
                                      <a:rPr lang="zh-TW" altLang="en-US" sz="1600" i="1">
                                        <a:latin typeface="Cambria Math" panose="02040503050406030204" pitchFamily="18" charset="0"/>
                                        <a:ea typeface="Microsoft JhengHei UI" panose="020B0604030504040204" pitchFamily="34" charset="-120"/>
                                        <a:cs typeface="Arial" panose="020B0604020202020204" pitchFamily="34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sz="1600" i="1">
                                        <a:latin typeface="Cambria Math" panose="02040503050406030204" pitchFamily="18" charset="0"/>
                                        <a:ea typeface="Microsoft JhengHei UI" panose="020B0604030504040204" pitchFamily="34" charset="-12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  <a:ea typeface="Microsoft JhengHei UI" panose="020B0604030504040204" pitchFamily="34" charset="-120"/>
                                        <a:cs typeface="Arial" panose="020B060402020202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zh-TW" altLang="en-US" sz="1600" i="1">
                                        <a:latin typeface="Cambria Math" panose="02040503050406030204" pitchFamily="18" charset="0"/>
                                        <a:ea typeface="Microsoft JhengHei UI" panose="020B0604030504040204" pitchFamily="34" charset="-120"/>
                                        <a:cs typeface="Arial" panose="020B0604020202020204" pitchFamily="34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sz="1600" i="1">
                                        <a:latin typeface="Cambria Math" panose="02040503050406030204" pitchFamily="18" charset="0"/>
                                        <a:ea typeface="Microsoft JhengHei UI" panose="020B0604030504040204" pitchFamily="34" charset="-12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  <a:ea typeface="Microsoft JhengHei UI" panose="020B0604030504040204" pitchFamily="34" charset="-120"/>
                                        <a:cs typeface="Arial" panose="020B0604020202020204" pitchFamily="34" charset="0"/>
                                      </a:rPr>
                                      <m:t>𝑥</m:t>
                                    </m:r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  <a:ea typeface="Microsoft JhengHei UI" panose="020B0604030504040204" pitchFamily="34" charset="-120"/>
                                        <a:cs typeface="Arial" panose="020B0604020202020204" pitchFamily="34" charset="0"/>
                                      </a:rPr>
                                      <m:t>,</m:t>
                                    </m:r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  <a:ea typeface="Microsoft JhengHei UI" panose="020B0604030504040204" pitchFamily="34" charset="-120"/>
                                        <a:cs typeface="Arial" panose="020B0604020202020204" pitchFamily="34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zh-TW" sz="1600" i="1">
                                    <a:latin typeface="Cambria Math" panose="02040503050406030204" pitchFamily="18" charset="0"/>
                                    <a:ea typeface="Microsoft JhengHei UI" panose="020B0604030504040204" pitchFamily="34" charset="-12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sz="1600" i="1">
                                        <a:latin typeface="Cambria Math" panose="02040503050406030204" pitchFamily="18" charset="0"/>
                                        <a:ea typeface="Microsoft JhengHei UI" panose="020B0604030504040204" pitchFamily="34" charset="-12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∇</m:t>
                                    </m:r>
                                  </m:e>
                                  <m:sub>
                                    <m:r>
                                      <a:rPr lang="zh-TW" altLang="en-US" sz="1600" i="1">
                                        <a:latin typeface="Cambria Math" panose="02040503050406030204" pitchFamily="18" charset="0"/>
                                        <a:ea typeface="Microsoft JhengHei UI" panose="020B0604030504040204" pitchFamily="34" charset="-120"/>
                                        <a:cs typeface="Arial" panose="020B0604020202020204" pitchFamily="34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sz="1600" i="1">
                                        <a:latin typeface="Cambria Math" panose="02040503050406030204" pitchFamily="18" charset="0"/>
                                        <a:ea typeface="Microsoft JhengHei UI" panose="020B0604030504040204" pitchFamily="34" charset="-12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  <a:ea typeface="Microsoft JhengHei UI" panose="020B0604030504040204" pitchFamily="34" charset="-120"/>
                                        <a:cs typeface="Arial" panose="020B060402020202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zh-TW" altLang="en-US" sz="1600" i="1">
                                        <a:latin typeface="Cambria Math" panose="02040503050406030204" pitchFamily="18" charset="0"/>
                                        <a:ea typeface="Microsoft JhengHei UI" panose="020B0604030504040204" pitchFamily="34" charset="-120"/>
                                        <a:cs typeface="Arial" panose="020B0604020202020204" pitchFamily="34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sz="1600" i="1">
                                        <a:latin typeface="Cambria Math" panose="02040503050406030204" pitchFamily="18" charset="0"/>
                                        <a:ea typeface="Microsoft JhengHei UI" panose="020B0604030504040204" pitchFamily="34" charset="-12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TW" sz="1600" i="1">
                                            <a:latin typeface="Cambria Math" panose="02040503050406030204" pitchFamily="18" charset="0"/>
                                            <a:ea typeface="Microsoft JhengHei UI" panose="020B0604030504040204" pitchFamily="34" charset="-12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sz="1600" i="1">
                                            <a:latin typeface="Cambria Math" panose="02040503050406030204" pitchFamily="18" charset="0"/>
                                            <a:ea typeface="Microsoft JhengHei UI" panose="020B0604030504040204" pitchFamily="34" charset="-120"/>
                                            <a:cs typeface="Arial" panose="020B0604020202020204" pitchFamily="34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TW" sz="1600" i="1">
                                            <a:latin typeface="Cambria Math" panose="02040503050406030204" pitchFamily="18" charset="0"/>
                                            <a:ea typeface="Microsoft JhengHei UI" panose="020B0604030504040204" pitchFamily="34" charset="-120"/>
                                            <a:cs typeface="Arial" panose="020B0604020202020204" pitchFamily="34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  <a:ea typeface="Microsoft JhengHei UI" panose="020B0604030504040204" pitchFamily="34" charset="-120"/>
                                        <a:cs typeface="Arial" panose="020B0604020202020204" pitchFamily="34" charset="0"/>
                                      </a:rPr>
                                      <m:t>,</m:t>
                                    </m:r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  <a:ea typeface="Microsoft JhengHei UI" panose="020B0604030504040204" pitchFamily="34" charset="-120"/>
                                        <a:cs typeface="Arial" panose="020B0604020202020204" pitchFamily="34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e>
                    </m:func>
                  </m:oMath>
                </a14:m>
                <a:endParaRPr lang="en-US" altLang="zh-TW" sz="1600" dirty="0">
                  <a:latin typeface="Arial" panose="020B0604020202020204" pitchFamily="34" charset="0"/>
                  <a:ea typeface="Microsoft JhengHei UI" panose="020B0604030504040204" pitchFamily="34" charset="-12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TW" sz="2000" dirty="0">
                    <a:latin typeface="Arial" panose="020B0604020202020204" pitchFamily="34" charset="0"/>
                    <a:ea typeface="Microsoft JhengHei UI" panose="020B0604030504040204" pitchFamily="34" charset="-120"/>
                    <a:cs typeface="Arial" panose="020B0604020202020204" pitchFamily="34" charset="0"/>
                  </a:rPr>
                  <a:t>The magnitude only captures information about the state of training.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TW" sz="2000" dirty="0">
                    <a:latin typeface="Arial" panose="020B0604020202020204" pitchFamily="34" charset="0"/>
                    <a:ea typeface="Microsoft JhengHei UI" panose="020B0604030504040204" pitchFamily="34" charset="-120"/>
                    <a:cs typeface="Arial" panose="020B0604020202020204" pitchFamily="34" charset="0"/>
                  </a:rPr>
                  <a:t>The high-dimensional direction of the gradient can carry significant information.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TW" sz="2000" dirty="0">
                    <a:latin typeface="Arial" panose="020B0604020202020204" pitchFamily="34" charset="0"/>
                    <a:ea typeface="Microsoft JhengHei UI" panose="020B0604030504040204" pitchFamily="34" charset="-120"/>
                    <a:cs typeface="Arial" panose="020B0604020202020204" pitchFamily="34" charset="0"/>
                  </a:rPr>
                  <a:t>The angle between two data points quantifies the change in prediction at one data point when taking a gradient step towards another.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EDE79C7-D894-2776-27AC-27FED5F5D0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88843"/>
                <a:ext cx="10931014" cy="3795880"/>
              </a:xfrm>
              <a:blipFill>
                <a:blip r:embed="rId2"/>
                <a:stretch>
                  <a:fillRect l="-502" r="-10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3B7D18A-561B-0D7F-D3D6-EF6EDF5C1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462FC-E2A1-44EE-96D0-B5A350E9AC4F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915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839EB1-BABA-68C7-AC47-56889E57B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106686" cy="1325563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Arial Rounded MT Bold" panose="020F0704030504030204" pitchFamily="34" charset="0"/>
                <a:ea typeface="Microsoft JhengHei UI" panose="020B0604030504040204" pitchFamily="34" charset="-120"/>
              </a:rPr>
              <a:t>Numerical Reconstruction Method</a:t>
            </a:r>
            <a:endParaRPr lang="zh-TW" altLang="en-US" sz="3200" dirty="0">
              <a:latin typeface="Arial Rounded MT Bold" panose="020F0704030504030204" pitchFamily="34" charset="0"/>
              <a:ea typeface="Microsoft JhengHei U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EDE79C7-D894-2776-27AC-27FED5F5D0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88843"/>
                <a:ext cx="10931014" cy="3795880"/>
              </a:xfrm>
            </p:spPr>
            <p:txBody>
              <a:bodyPr>
                <a:norm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altLang="zh-TW" sz="2000" dirty="0">
                    <a:latin typeface="Arial" panose="020B0604020202020204" pitchFamily="34" charset="0"/>
                    <a:ea typeface="Microsoft JhengHei UI" panose="020B0604030504040204" pitchFamily="34" charset="-120"/>
                    <a:cs typeface="Arial" panose="020B0604020202020204" pitchFamily="34" charset="0"/>
                  </a:rPr>
                  <a:t>Propose to use a cost function based on angles.</a:t>
                </a:r>
              </a:p>
              <a:p>
                <a:pPr algn="l">
                  <a:lnSpc>
                    <a:spcPct val="150000"/>
                  </a:lnSpc>
                </a:pPr>
                <a:r>
                  <a:rPr lang="en-US" altLang="zh-TW" sz="2000" dirty="0">
                    <a:latin typeface="Arial" panose="020B0604020202020204" pitchFamily="34" charset="0"/>
                    <a:ea typeface="Microsoft JhengHei UI" panose="020B0604030504040204" pitchFamily="34" charset="-120"/>
                    <a:cs typeface="Arial" panose="020B0604020202020204" pitchFamily="34" charset="0"/>
                  </a:rPr>
                  <a:t>Add only total variation as a simple image prior to the overall problem.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00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 sz="2000" b="0" i="0" smtClean="0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arg</m:t>
                            </m:r>
                            <m:r>
                              <a:rPr lang="en-US" altLang="zh-TW" sz="2000" b="0" i="0" smtClean="0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TW" sz="2000" i="0" smtClean="0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𝑥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∈[</m:t>
                            </m:r>
                            <m:sSup>
                              <m:sSup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0,1]</m:t>
                                </m:r>
                              </m:e>
                              <m:sup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𝑛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1</m:t>
                        </m:r>
                      </m:e>
                    </m:func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Microsoft JhengHei UI" panose="020B0604030504040204" pitchFamily="34" charset="-120"/>
                        <a:cs typeface="Arial" panose="020B0604020202020204" pitchFamily="34" charset="0"/>
                      </a:rPr>
                      <m:t>−</m:t>
                    </m:r>
                    <m:f>
                      <m:f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∇</m:t>
                            </m:r>
                          </m:e>
                          <m:sub>
                            <m:r>
                              <a:rPr lang="zh-TW" altLang="en-US" sz="20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𝜃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zh-TW" altLang="en-US" sz="20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𝑥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∇</m:t>
                            </m:r>
                          </m:e>
                          <m:sub>
                            <m:r>
                              <a:rPr lang="zh-TW" altLang="en-US" sz="20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𝜃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zh-TW" altLang="en-US" sz="20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000" i="1" smtClean="0">
                                    <a:latin typeface="Cambria Math" panose="02040503050406030204" pitchFamily="18" charset="0"/>
                                    <a:ea typeface="Microsoft JhengHei UI" panose="020B0604030504040204" pitchFamily="34" charset="-12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  <a:ea typeface="Microsoft JhengHei UI" panose="020B0604030504040204" pitchFamily="34" charset="-12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  <a:ea typeface="Microsoft JhengHei UI" panose="020B0604030504040204" pitchFamily="34" charset="-120"/>
                                    <a:cs typeface="Arial" panose="020B0604020202020204" pitchFamily="34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&gt;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000" i="1">
                                    <a:latin typeface="Cambria Math" panose="02040503050406030204" pitchFamily="18" charset="0"/>
                                    <a:ea typeface="Microsoft JhengHei UI" panose="020B0604030504040204" pitchFamily="34" charset="-12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zh-TW" altLang="en-US" sz="2000" i="1">
                                    <a:latin typeface="Cambria Math" panose="02040503050406030204" pitchFamily="18" charset="0"/>
                                    <a:ea typeface="Microsoft JhengHei UI" panose="020B0604030504040204" pitchFamily="34" charset="-120"/>
                                    <a:cs typeface="Arial" panose="020B0604020202020204" pitchFamily="34" charset="0"/>
                                  </a:rPr>
                                  <m:t>𝜃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sz="2000" i="1">
                                    <a:latin typeface="Cambria Math" panose="02040503050406030204" pitchFamily="18" charset="0"/>
                                    <a:ea typeface="Microsoft JhengHei UI" panose="020B0604030504040204" pitchFamily="34" charset="-12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  <a:ea typeface="Microsoft JhengHei UI" panose="020B0604030504040204" pitchFamily="34" charset="-120"/>
                                    <a:cs typeface="Arial" panose="020B0604020202020204" pitchFamily="34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zh-TW" altLang="en-US" sz="2000" i="1">
                                    <a:latin typeface="Cambria Math" panose="02040503050406030204" pitchFamily="18" charset="0"/>
                                    <a:ea typeface="Microsoft JhengHei UI" panose="020B0604030504040204" pitchFamily="34" charset="-120"/>
                                    <a:cs typeface="Arial" panose="020B0604020202020204" pitchFamily="34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TW" sz="2000" i="1">
                                    <a:latin typeface="Cambria Math" panose="02040503050406030204" pitchFamily="18" charset="0"/>
                                    <a:ea typeface="Microsoft JhengHei UI" panose="020B0604030504040204" pitchFamily="34" charset="-12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  <a:ea typeface="Microsoft JhengHei UI" panose="020B0604030504040204" pitchFamily="34" charset="-12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  <a:ea typeface="Microsoft JhengHei UI" panose="020B0604030504040204" pitchFamily="34" charset="-120"/>
                                    <a:cs typeface="Arial" panose="020B0604020202020204" pitchFamily="34" charset="0"/>
                                  </a:rPr>
                                  <m:t>,</m:t>
                                </m:r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  <a:ea typeface="Microsoft JhengHei UI" panose="020B0604030504040204" pitchFamily="34" charset="-12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  <m:d>
                          <m:dPr>
                            <m:begChr m:val="‖"/>
                            <m:endChr m:val="‖"/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000" i="1">
                                    <a:latin typeface="Cambria Math" panose="02040503050406030204" pitchFamily="18" charset="0"/>
                                    <a:ea typeface="Microsoft JhengHei UI" panose="020B0604030504040204" pitchFamily="34" charset="-12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zh-TW" altLang="en-US" sz="2000" i="1">
                                    <a:latin typeface="Cambria Math" panose="02040503050406030204" pitchFamily="18" charset="0"/>
                                    <a:ea typeface="Microsoft JhengHei UI" panose="020B0604030504040204" pitchFamily="34" charset="-120"/>
                                    <a:cs typeface="Arial" panose="020B0604020202020204" pitchFamily="34" charset="0"/>
                                  </a:rPr>
                                  <m:t>𝜃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sz="2000" i="1">
                                    <a:latin typeface="Cambria Math" panose="02040503050406030204" pitchFamily="18" charset="0"/>
                                    <a:ea typeface="Microsoft JhengHei UI" panose="020B0604030504040204" pitchFamily="34" charset="-12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  <a:ea typeface="Microsoft JhengHei UI" panose="020B0604030504040204" pitchFamily="34" charset="-120"/>
                                    <a:cs typeface="Arial" panose="020B0604020202020204" pitchFamily="34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zh-TW" altLang="en-US" sz="2000" i="1">
                                    <a:latin typeface="Cambria Math" panose="02040503050406030204" pitchFamily="18" charset="0"/>
                                    <a:ea typeface="Microsoft JhengHei UI" panose="020B0604030504040204" pitchFamily="34" charset="-120"/>
                                    <a:cs typeface="Arial" panose="020B0604020202020204" pitchFamily="34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TW" sz="2000" i="1">
                                    <a:latin typeface="Cambria Math" panose="02040503050406030204" pitchFamily="18" charset="0"/>
                                    <a:ea typeface="Microsoft JhengHei UI" panose="020B0604030504040204" pitchFamily="34" charset="-12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  <a:ea typeface="Microsoft JhengHei UI" panose="020B0604030504040204" pitchFamily="34" charset="-12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  <a:ea typeface="Microsoft JhengHei UI" panose="020B0604030504040204" pitchFamily="34" charset="-120"/>
                                        <a:cs typeface="Arial" panose="020B0604020202020204" pitchFamily="34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  <a:ea typeface="Microsoft JhengHei UI" panose="020B0604030504040204" pitchFamily="34" charset="-120"/>
                                        <a:cs typeface="Arial" panose="020B0604020202020204" pitchFamily="34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  <a:ea typeface="Microsoft JhengHei UI" panose="020B0604030504040204" pitchFamily="34" charset="-120"/>
                                    <a:cs typeface="Arial" panose="020B0604020202020204" pitchFamily="34" charset="0"/>
                                  </a:rPr>
                                  <m:t>,</m:t>
                                </m:r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  <a:ea typeface="Microsoft JhengHei UI" panose="020B0604030504040204" pitchFamily="34" charset="-12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</m:den>
                    </m:f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Microsoft JhengHei UI" panose="020B0604030504040204" pitchFamily="34" charset="-120"/>
                        <a:cs typeface="Arial" panose="020B0604020202020204" pitchFamily="34" charset="0"/>
                      </a:rPr>
                      <m:t>+</m:t>
                    </m:r>
                    <m:r>
                      <a:rPr lang="zh-TW" altLang="en-US" sz="2000" b="0" i="1" smtClean="0">
                        <a:latin typeface="Cambria Math" panose="02040503050406030204" pitchFamily="18" charset="0"/>
                        <a:ea typeface="Microsoft JhengHei UI" panose="020B0604030504040204" pitchFamily="34" charset="-120"/>
                        <a:cs typeface="Arial" panose="020B0604020202020204" pitchFamily="34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 altLang="zh-TW" sz="2000" b="0" i="0" smtClean="0">
                        <a:latin typeface="Cambria Math" panose="02040503050406030204" pitchFamily="18" charset="0"/>
                        <a:ea typeface="Microsoft JhengHei UI" panose="020B0604030504040204" pitchFamily="34" charset="-120"/>
                        <a:cs typeface="Arial" panose="020B0604020202020204" pitchFamily="34" charset="0"/>
                      </a:rPr>
                      <m:t>TV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Microsoft JhengHei UI" panose="020B0604030504040204" pitchFamily="34" charset="-12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Microsoft JhengHei UI" panose="020B0604030504040204" pitchFamily="34" charset="-12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Microsoft JhengHei UI" panose="020B0604030504040204" pitchFamily="34" charset="-12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TW" sz="2000" dirty="0">
                  <a:latin typeface="Arial" panose="020B0604020202020204" pitchFamily="34" charset="0"/>
                  <a:ea typeface="Microsoft JhengHei UI" panose="020B0604030504040204" pitchFamily="34" charset="-12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b="0" i="0" smtClean="0">
                        <a:latin typeface="Cambria Math" panose="02040503050406030204" pitchFamily="18" charset="0"/>
                        <a:ea typeface="Microsoft JhengHei UI" panose="020B0604030504040204" pitchFamily="34" charset="-120"/>
                        <a:cs typeface="Arial" panose="020B0604020202020204" pitchFamily="34" charset="0"/>
                      </a:rPr>
                      <m:t>TV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Microsoft JhengHei UI" panose="020B0604030504040204" pitchFamily="34" charset="-12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Microsoft JhengHei UI" panose="020B0604030504040204" pitchFamily="34" charset="-120"/>
                        <a:cs typeface="Arial" panose="020B0604020202020204" pitchFamily="34" charset="0"/>
                      </a:rPr>
                      <m:t>𝑚𝑒𝑎𝑛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Microsoft JhengHei UI" panose="020B0604030504040204" pitchFamily="34" charset="-120"/>
                        <a:cs typeface="Arial" panose="020B0604020202020204" pitchFamily="34" charset="0"/>
                      </a:rPr>
                      <m:t>(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sz="2000" b="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𝑗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000" i="1">
                                    <a:latin typeface="Cambria Math" panose="02040503050406030204" pitchFamily="18" charset="0"/>
                                    <a:ea typeface="Microsoft JhengHei UI" panose="020B0604030504040204" pitchFamily="34" charset="-12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  <a:ea typeface="Microsoft JhengHei UI" panose="020B0604030504040204" pitchFamily="34" charset="-12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  <a:ea typeface="Microsoft JhengHei UI" panose="020B0604030504040204" pitchFamily="34" charset="-12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  <a:ea typeface="Microsoft JhengHei UI" panose="020B0604030504040204" pitchFamily="34" charset="-120"/>
                                    <a:cs typeface="Arial" panose="020B0604020202020204" pitchFamily="34" charset="0"/>
                                  </a:rPr>
                                  <m:t>+1,</m:t>
                                </m:r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  <a:ea typeface="Microsoft JhengHei UI" panose="020B0604030504040204" pitchFamily="34" charset="-120"/>
                                    <a:cs typeface="Arial" panose="020B0604020202020204" pitchFamily="34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sz="2000" i="1">
                                    <a:latin typeface="Cambria Math" panose="02040503050406030204" pitchFamily="18" charset="0"/>
                                    <a:ea typeface="Microsoft JhengHei UI" panose="020B0604030504040204" pitchFamily="34" charset="-12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  <a:ea typeface="Microsoft JhengHei UI" panose="020B0604030504040204" pitchFamily="34" charset="-12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  <a:ea typeface="Microsoft JhengHei UI" panose="020B0604030504040204" pitchFamily="34" charset="-12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  <a:ea typeface="Microsoft JhengHei UI" panose="020B0604030504040204" pitchFamily="34" charset="-120"/>
                                    <a:cs typeface="Arial" panose="020B0604020202020204" pitchFamily="34" charset="0"/>
                                  </a:rPr>
                                  <m:t>,</m:t>
                                </m:r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  <a:ea typeface="Microsoft JhengHei UI" panose="020B0604030504040204" pitchFamily="34" charset="-120"/>
                                    <a:cs typeface="Arial" panose="020B0604020202020204" pitchFamily="34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  <a:cs typeface="Arial" panose="020B0604020202020204" pitchFamily="34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000" i="1">
                                    <a:latin typeface="Cambria Math" panose="02040503050406030204" pitchFamily="18" charset="0"/>
                                    <a:ea typeface="Microsoft JhengHei UI" panose="020B0604030504040204" pitchFamily="34" charset="-12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  <a:ea typeface="Microsoft JhengHei UI" panose="020B0604030504040204" pitchFamily="34" charset="-12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  <a:ea typeface="Microsoft JhengHei UI" panose="020B0604030504040204" pitchFamily="34" charset="-12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  <a:ea typeface="Microsoft JhengHei UI" panose="020B0604030504040204" pitchFamily="34" charset="-120"/>
                                    <a:cs typeface="Arial" panose="020B0604020202020204" pitchFamily="34" charset="0"/>
                                  </a:rPr>
                                  <m:t>,</m:t>
                                </m:r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  <a:ea typeface="Microsoft JhengHei UI" panose="020B0604030504040204" pitchFamily="34" charset="-120"/>
                                    <a:cs typeface="Arial" panose="020B0604020202020204" pitchFamily="34" charset="0"/>
                                  </a:rPr>
                                  <m:t>𝑗</m:t>
                                </m:r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  <a:ea typeface="Microsoft JhengHei UI" panose="020B0604030504040204" pitchFamily="34" charset="-120"/>
                                    <a:cs typeface="Arial" panose="020B0604020202020204" pitchFamily="34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Microsoft JhengHei UI" panose="020B0604030504040204" pitchFamily="34" charset="-120"/>
                                <a:cs typeface="Arial" panose="020B060402020202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sz="2000" i="1">
                                    <a:latin typeface="Cambria Math" panose="02040503050406030204" pitchFamily="18" charset="0"/>
                                    <a:ea typeface="Microsoft JhengHei UI" panose="020B0604030504040204" pitchFamily="34" charset="-12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  <a:ea typeface="Microsoft JhengHei UI" panose="020B0604030504040204" pitchFamily="34" charset="-12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  <a:ea typeface="Microsoft JhengHei UI" panose="020B0604030504040204" pitchFamily="34" charset="-12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  <a:ea typeface="Microsoft JhengHei UI" panose="020B0604030504040204" pitchFamily="34" charset="-120"/>
                                    <a:cs typeface="Arial" panose="020B0604020202020204" pitchFamily="34" charset="0"/>
                                  </a:rPr>
                                  <m:t>,</m:t>
                                </m:r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  <a:ea typeface="Microsoft JhengHei UI" panose="020B0604030504040204" pitchFamily="34" charset="-120"/>
                                    <a:cs typeface="Arial" panose="020B0604020202020204" pitchFamily="34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Microsoft JhengHei UI" panose="020B0604030504040204" pitchFamily="34" charset="-12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TW" sz="2000" dirty="0">
                  <a:latin typeface="Arial" panose="020B0604020202020204" pitchFamily="34" charset="0"/>
                  <a:ea typeface="Microsoft JhengHei UI" panose="020B0604030504040204" pitchFamily="34" charset="-12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TW" sz="2000" dirty="0">
                    <a:latin typeface="Arial" panose="020B0604020202020204" pitchFamily="34" charset="0"/>
                    <a:ea typeface="Microsoft JhengHei UI" panose="020B0604030504040204" pitchFamily="34" charset="-120"/>
                    <a:cs typeface="Arial" panose="020B0604020202020204" pitchFamily="34" charset="0"/>
                  </a:rPr>
                  <a:t>The label information can be reconstructed analytically for classification tasks.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EDE79C7-D894-2776-27AC-27FED5F5D0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88843"/>
                <a:ext cx="10931014" cy="3795880"/>
              </a:xfrm>
              <a:blipFill>
                <a:blip r:embed="rId3"/>
                <a:stretch>
                  <a:fillRect l="-5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3B7D18A-561B-0D7F-D3D6-EF6EDF5C1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462FC-E2A1-44EE-96D0-B5A350E9AC4F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39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839EB1-BABA-68C7-AC47-56889E57B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96716" cy="1325563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Arial Rounded MT Bold" panose="020F0704030504030204" pitchFamily="34" charset="0"/>
                <a:ea typeface="Microsoft JhengHei UI" panose="020B0604030504040204" pitchFamily="34" charset="-120"/>
              </a:rPr>
              <a:t>Single Image Reconstruction from a Single Gradient</a:t>
            </a:r>
            <a:endParaRPr lang="zh-TW" altLang="en-US" sz="3200" dirty="0">
              <a:latin typeface="Arial Rounded MT Bold" panose="020F0704030504030204" pitchFamily="34" charset="0"/>
              <a:ea typeface="Microsoft JhengHei U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DE79C7-D894-2776-27AC-27FED5F5D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5093"/>
            <a:ext cx="10931014" cy="629892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zh-TW" sz="2000" dirty="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Comparison to previous approaches: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3B7D18A-561B-0D7F-D3D6-EF6EDF5C1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462FC-E2A1-44EE-96D0-B5A350E9AC4F}" type="slidenum">
              <a:rPr lang="zh-TW" altLang="en-US" smtClean="0"/>
              <a:t>43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0B62055-71AD-E448-8C15-4E22B1C63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412" y="2076261"/>
            <a:ext cx="7459116" cy="135273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BCBCE3C-5AF8-DCC6-3080-8C44730F03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989" r="1" b="15468"/>
          <a:stretch/>
        </p:blipFill>
        <p:spPr>
          <a:xfrm>
            <a:off x="2887864" y="3414953"/>
            <a:ext cx="6831685" cy="319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72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839EB1-BABA-68C7-AC47-56889E57B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96716" cy="1325563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Arial Rounded MT Bold" panose="020F0704030504030204" pitchFamily="34" charset="0"/>
                <a:ea typeface="Microsoft JhengHei UI" panose="020B0604030504040204" pitchFamily="34" charset="-120"/>
              </a:rPr>
              <a:t>Single Image Reconstruction from a Single Gradient</a:t>
            </a:r>
            <a:endParaRPr lang="zh-TW" altLang="en-US" sz="3200" dirty="0">
              <a:latin typeface="Arial Rounded MT Bold" panose="020F0704030504030204" pitchFamily="34" charset="0"/>
              <a:ea typeface="Microsoft JhengHei U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DE79C7-D894-2776-27AC-27FED5F5D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5093"/>
            <a:ext cx="10931014" cy="359667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zh-TW" sz="20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If a network is trained and has sufficient capacity for the gradient of the loss function L to be zero for different inputs, it is obvious that they can never be distinguished from their gradient.</a:t>
            </a:r>
          </a:p>
          <a:p>
            <a:pPr algn="l">
              <a:lnSpc>
                <a:spcPct val="150000"/>
              </a:lnSpc>
            </a:pPr>
            <a:r>
              <a:rPr lang="en-US" altLang="zh-TW" sz="20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In practical settings, the gradient of images is rarely entirely zero.</a:t>
            </a:r>
          </a:p>
          <a:p>
            <a:pPr algn="l">
              <a:lnSpc>
                <a:spcPct val="150000"/>
              </a:lnSpc>
            </a:pPr>
            <a:r>
              <a:rPr lang="en-US" altLang="zh-TW" sz="20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Image gradients have a much smaller magnitude in a trained network than in an untrained one.</a:t>
            </a:r>
            <a:endParaRPr lang="en-US" altLang="zh-TW" sz="2000" dirty="0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endParaRPr lang="en-US" altLang="zh-TW" sz="2000" dirty="0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3B7D18A-561B-0D7F-D3D6-EF6EDF5C1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462FC-E2A1-44EE-96D0-B5A350E9AC4F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287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839EB1-BABA-68C7-AC47-56889E57B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96716" cy="1325563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Arial Rounded MT Bold" panose="020F0704030504030204" pitchFamily="34" charset="0"/>
                <a:ea typeface="Microsoft JhengHei UI" panose="020B0604030504040204" pitchFamily="34" charset="-120"/>
              </a:rPr>
              <a:t>Single Image Reconstruction from a Single Gradient</a:t>
            </a:r>
            <a:endParaRPr lang="zh-TW" altLang="en-US" sz="3200" dirty="0">
              <a:latin typeface="Arial Rounded MT Bold" panose="020F0704030504030204" pitchFamily="34" charset="0"/>
              <a:ea typeface="Microsoft JhengHei U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DE79C7-D894-2776-27AC-27FED5F5D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5093"/>
            <a:ext cx="10931014" cy="1637775"/>
          </a:xfrm>
        </p:spPr>
        <p:txBody>
          <a:bodyPr>
            <a:normAutofit/>
          </a:bodyPr>
          <a:lstStyle/>
          <a:p>
            <a:pPr algn="l"/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TW" sz="20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lthough the overall privacy of most images is clearly breached, this effect at least obstructs the recovery of fine scale details or the image’s background.</a:t>
            </a:r>
          </a:p>
          <a:p>
            <a:pPr algn="l"/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altLang="zh-TW" sz="20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ata augmentation used during the training of neural networks leads to trained networks that make the localization of objects more difficult.</a:t>
            </a:r>
            <a:endParaRPr lang="en-US" altLang="zh-TW" sz="2000" dirty="0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3B7D18A-561B-0D7F-D3D6-EF6EDF5C1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462FC-E2A1-44EE-96D0-B5A350E9AC4F}" type="slidenum">
              <a:rPr lang="zh-TW" altLang="en-US" smtClean="0"/>
              <a:t>45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506F8D2-9C1A-C151-F28B-75C1301934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42" b="38383"/>
          <a:stretch/>
        </p:blipFill>
        <p:spPr>
          <a:xfrm>
            <a:off x="963561" y="3429000"/>
            <a:ext cx="10668001" cy="271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14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839EB1-BABA-68C7-AC47-56889E57B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96716" cy="1325563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Arial Rounded MT Bold" panose="020F0704030504030204" pitchFamily="34" charset="0"/>
                <a:ea typeface="Microsoft JhengHei UI" panose="020B0604030504040204" pitchFamily="34" charset="-120"/>
              </a:rPr>
              <a:t>Translational Invariant Convolutions</a:t>
            </a:r>
            <a:endParaRPr lang="zh-TW" altLang="en-US" sz="3200" dirty="0">
              <a:latin typeface="Arial Rounded MT Bold" panose="020F0704030504030204" pitchFamily="34" charset="0"/>
              <a:ea typeface="Microsoft JhengHei U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DE79C7-D894-2776-27AC-27FED5F5D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5093"/>
            <a:ext cx="10931014" cy="1637775"/>
          </a:xfrm>
        </p:spPr>
        <p:txBody>
          <a:bodyPr>
            <a:normAutofit lnSpcReduction="10000"/>
          </a:bodyPr>
          <a:lstStyle/>
          <a:p>
            <a:pPr algn="l">
              <a:lnSpc>
                <a:spcPct val="150000"/>
              </a:lnSpc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Conventional convolutional neural network: convolution with zero-padding (left).</a:t>
            </a:r>
          </a:p>
          <a:p>
            <a:pPr algn="l">
              <a:lnSpc>
                <a:spcPct val="150000"/>
              </a:lnSpc>
            </a:pPr>
            <a:r>
              <a:rPr lang="en-US" altLang="zh-TW" sz="2000" dirty="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Translationally invariant CNN: convolutions with circular padding (right).</a:t>
            </a:r>
          </a:p>
          <a:p>
            <a:pPr algn="l">
              <a:lnSpc>
                <a:spcPct val="150000"/>
              </a:lnSpc>
            </a:pPr>
            <a:r>
              <a:rPr lang="en-US" altLang="zh-TW" sz="2000" dirty="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Common zero-padding as a source of privacy risk.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3B7D18A-561B-0D7F-D3D6-EF6EDF5C1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462FC-E2A1-44EE-96D0-B5A350E9AC4F}" type="slidenum">
              <a:rPr lang="zh-TW" altLang="en-US" smtClean="0"/>
              <a:t>46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1CBE750-5FC8-FF84-2BC3-8AA1ABBB6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257" y="3724146"/>
            <a:ext cx="3638862" cy="195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8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839EB1-BABA-68C7-AC47-56889E57B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96716" cy="1325563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Arial Rounded MT Bold" panose="020F0704030504030204" pitchFamily="34" charset="0"/>
                <a:ea typeface="Microsoft JhengHei UI" panose="020B0604030504040204" pitchFamily="34" charset="-120"/>
              </a:rPr>
              <a:t>Network Depth and Width</a:t>
            </a:r>
            <a:endParaRPr lang="zh-TW" altLang="en-US" sz="3200" dirty="0">
              <a:latin typeface="Arial Rounded MT Bold" panose="020F0704030504030204" pitchFamily="34" charset="0"/>
              <a:ea typeface="Microsoft JhengHei U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DE79C7-D894-2776-27AC-27FED5F5D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75093"/>
            <a:ext cx="11157155" cy="1904839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Larger network width is also accompanied with an increasing variance of experimental success.</a:t>
            </a:r>
          </a:p>
          <a:p>
            <a:pPr algn="l">
              <a:lnSpc>
                <a:spcPct val="100000"/>
              </a:lnSpc>
            </a:pPr>
            <a:r>
              <a:rPr lang="en-US" altLang="zh-TW" sz="2000" dirty="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Greater network width increases the computational effort of the attacker, but does not provide greater security.</a:t>
            </a:r>
          </a:p>
          <a:p>
            <a:pPr algn="l">
              <a:lnSpc>
                <a:spcPct val="100000"/>
              </a:lnSpc>
            </a:pPr>
            <a:r>
              <a:rPr lang="en-US" altLang="zh-TW" sz="2000" dirty="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The proposed attack degrades very little with an increased depth of the network.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3B7D18A-561B-0D7F-D3D6-EF6EDF5C1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462FC-E2A1-44EE-96D0-B5A350E9AC4F}" type="slidenum">
              <a:rPr lang="zh-TW" altLang="en-US" smtClean="0"/>
              <a:t>47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C047B5C-F22A-D77B-3616-6A35C1A60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601" y="3635301"/>
            <a:ext cx="8147913" cy="256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47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839EB1-BABA-68C7-AC47-56889E57B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96716" cy="1325563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Arial Rounded MT Bold" panose="020F0704030504030204" pitchFamily="34" charset="0"/>
                <a:ea typeface="Microsoft JhengHei UI" panose="020B0604030504040204" pitchFamily="34" charset="-120"/>
              </a:rPr>
              <a:t>Federated Averaging and Multiple</a:t>
            </a:r>
            <a:r>
              <a:rPr lang="zh-TW" altLang="en-US" sz="3200" dirty="0">
                <a:latin typeface="Arial Rounded MT Bold" panose="020F0704030504030204" pitchFamily="34" charset="0"/>
                <a:ea typeface="Microsoft JhengHei UI" panose="020B0604030504040204" pitchFamily="34" charset="-120"/>
              </a:rPr>
              <a:t> </a:t>
            </a:r>
            <a:r>
              <a:rPr lang="en-US" altLang="zh-TW" sz="3200" dirty="0">
                <a:latin typeface="Arial Rounded MT Bold" panose="020F0704030504030204" pitchFamily="34" charset="0"/>
                <a:ea typeface="Microsoft JhengHei UI" panose="020B0604030504040204" pitchFamily="34" charset="-120"/>
              </a:rPr>
              <a:t>Images</a:t>
            </a:r>
            <a:endParaRPr lang="zh-TW" altLang="en-US" sz="3200" dirty="0">
              <a:latin typeface="Arial Rounded MT Bold" panose="020F0704030504030204" pitchFamily="34" charset="0"/>
              <a:ea typeface="Microsoft JhengHei U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EDE79C7-D894-2776-27AC-27FED5F5D0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75093"/>
                <a:ext cx="11157155" cy="3586842"/>
              </a:xfrm>
            </p:spPr>
            <p:txBody>
              <a:bodyPr>
                <a:noAutofit/>
              </a:bodyPr>
              <a:lstStyle/>
              <a:p>
                <a:pPr algn="l"/>
                <a:r>
                  <a:rPr lang="en-US" altLang="zh-TW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r>
                  <a:rPr lang="en-US" altLang="zh-TW" sz="20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ederated averaging performs multiple update steps on local data before sending the updated parameters back to the server.</a:t>
                </a:r>
              </a:p>
              <a:p>
                <a:pPr algn="l"/>
                <a:r>
                  <a:rPr lang="en-US" altLang="zh-TW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altLang="zh-TW" sz="20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he local data on the user’s side consist of </a:t>
                </a:r>
                <a14:m>
                  <m:oMath xmlns:m="http://schemas.openxmlformats.org/officeDocument/2006/math">
                    <m:r>
                      <a:rPr lang="en-US" altLang="zh-TW" sz="2000" b="0" i="1" u="none" strike="noStrike" baseline="0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TW" altLang="en-US" sz="20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TW" sz="20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images.</a:t>
                </a:r>
              </a:p>
              <a:p>
                <a:pPr algn="l"/>
                <a:r>
                  <a:rPr lang="en-US" altLang="zh-TW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altLang="zh-TW" sz="20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umber </a:t>
                </a:r>
                <a14:m>
                  <m:oMath xmlns:m="http://schemas.openxmlformats.org/officeDocument/2006/math">
                    <m:r>
                      <a:rPr lang="en-US" altLang="zh-TW" sz="2000" b="0" i="1" u="none" strike="noStrike" baseline="0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TW" sz="20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 of local epochs the user performs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b="0" i="1" u="none" strike="noStrike" baseline="0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TW" sz="2000" b="0" i="1" u="none" strike="noStrike" baseline="0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altLang="zh-TW" sz="2000" b="0" i="1" u="none" strike="noStrike" baseline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0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stochastic gradient update steps per epoch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1600" b="0" i="1" u="none" strike="noStrike" baseline="0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TW" sz="16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: the local mini-batch size.</a:t>
                </a:r>
              </a:p>
              <a:p>
                <a:r>
                  <a:rPr lang="en-US" altLang="zh-TW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altLang="zh-TW" sz="20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otal</a:t>
                </a:r>
                <a:r>
                  <a:rPr lang="en-US" altLang="zh-TW" sz="2000" b="0" i="0" u="none" strike="noStrike" dirty="0">
                    <a:latin typeface="Arial" panose="020B0604020202020204" pitchFamily="34" charset="0"/>
                    <a:cs typeface="Arial" panose="020B0604020202020204" pitchFamily="34" charset="0"/>
                  </a:rPr>
                  <a:t> number of </a:t>
                </a:r>
                <a14:m>
                  <m:oMath xmlns:m="http://schemas.openxmlformats.org/officeDocument/2006/math">
                    <m:r>
                      <a:rPr lang="en-US" altLang="zh-TW" sz="2000" b="0" i="1" u="none" strike="noStrike" smtClean="0">
                        <a:latin typeface="Cambria Math" panose="02040503050406030204" pitchFamily="18" charset="0"/>
                      </a:rPr>
                      <m:t>𝐸</m:t>
                    </m:r>
                    <m:f>
                      <m:fPr>
                        <m:ctrlPr>
                          <a:rPr lang="en-US" altLang="zh-TW" sz="2000" b="0" i="1" u="none" strike="noStrike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b="0" i="1" u="none" strike="noStrike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TW" sz="2000" b="0" i="1" u="none" strike="noStrike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r>
                  <a:rPr lang="en-US" altLang="zh-TW" sz="20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 local update steps.</a:t>
                </a:r>
              </a:p>
              <a:p>
                <a:pPr algn="l"/>
                <a:r>
                  <a:rPr lang="en-US" altLang="zh-TW" sz="20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Each user </a:t>
                </a:r>
                <a14:m>
                  <m:oMath xmlns:m="http://schemas.openxmlformats.org/officeDocument/2006/math">
                    <m:r>
                      <a:rPr lang="en-US" altLang="zh-TW" sz="2000" b="0" i="1" u="none" strike="noStrike" baseline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altLang="zh-TW" sz="20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 then sends the locally updated parameters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000" b="0" i="1" u="none" strike="noStrike" baseline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altLang="zh-TW" sz="2000" b="0" i="1" u="none" strike="noStrike" baseline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zh-TW" altLang="en-US" sz="2000" b="0" i="1" u="none" strike="noStrike" baseline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TW" sz="2000" b="0" i="1" u="none" strike="noStrike" baseline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2000" b="0" i="1" u="none" strike="noStrike" baseline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  <m:r>
                          <a:rPr lang="en-US" altLang="zh-TW" sz="2000" b="0" i="1" u="none" strike="noStrike" baseline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altLang="zh-TW" sz="20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back to the server.</a:t>
                </a:r>
              </a:p>
              <a:p>
                <a:pPr algn="l"/>
                <a:r>
                  <a:rPr lang="en-US" altLang="zh-TW" sz="20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Server updates the global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b="0" i="1" u="none" strike="noStrike" baseline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zh-TW" altLang="en-US" sz="2000" b="0" i="1" u="none" strike="noStrike" baseline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000" b="0" i="1" u="none" strike="noStrike" baseline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  <m:r>
                          <a:rPr lang="en-US" altLang="zh-TW" sz="2000" b="0" i="1" u="none" strike="noStrike" baseline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altLang="zh-TW" sz="20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 by averaging over all users.</a:t>
                </a:r>
              </a:p>
              <a:p>
                <a:pPr marL="0" indent="0">
                  <a:buNone/>
                </a:pPr>
                <a:endParaRPr lang="en-US" altLang="zh-TW" sz="2000" b="0" i="0" u="none" strike="noStrike" baseline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EDE79C7-D894-2776-27AC-27FED5F5D0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75093"/>
                <a:ext cx="11157155" cy="3586842"/>
              </a:xfrm>
              <a:blipFill>
                <a:blip r:embed="rId3"/>
                <a:stretch>
                  <a:fillRect l="-437" t="-15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3B7D18A-561B-0D7F-D3D6-EF6EDF5C1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462FC-E2A1-44EE-96D0-B5A350E9AC4F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750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839EB1-BABA-68C7-AC47-56889E57B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96716" cy="1325563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Arial Rounded MT Bold" panose="020F0704030504030204" pitchFamily="34" charset="0"/>
                <a:ea typeface="Microsoft JhengHei UI" panose="020B0604030504040204" pitchFamily="34" charset="-120"/>
              </a:rPr>
              <a:t>Federated Averaging and Multiple</a:t>
            </a:r>
            <a:r>
              <a:rPr lang="zh-TW" altLang="en-US" sz="3200" dirty="0">
                <a:latin typeface="Arial Rounded MT Bold" panose="020F0704030504030204" pitchFamily="34" charset="0"/>
                <a:ea typeface="Microsoft JhengHei UI" panose="020B0604030504040204" pitchFamily="34" charset="-120"/>
              </a:rPr>
              <a:t> </a:t>
            </a:r>
            <a:r>
              <a:rPr lang="en-US" altLang="zh-TW" sz="3200" dirty="0">
                <a:latin typeface="Arial Rounded MT Bold" panose="020F0704030504030204" pitchFamily="34" charset="0"/>
                <a:ea typeface="Microsoft JhengHei UI" panose="020B0604030504040204" pitchFamily="34" charset="-120"/>
              </a:rPr>
              <a:t>Images</a:t>
            </a:r>
            <a:endParaRPr lang="zh-TW" altLang="en-US" sz="3200" dirty="0">
              <a:latin typeface="Arial Rounded MT Bold" panose="020F0704030504030204" pitchFamily="34" charset="0"/>
              <a:ea typeface="Microsoft JhengHei U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EDE79C7-D894-2776-27AC-27FED5F5D0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75093"/>
                <a:ext cx="11157155" cy="1433578"/>
              </a:xfrm>
            </p:spPr>
            <p:txBody>
              <a:bodyPr>
                <a:noAutofit/>
              </a:bodyPr>
              <a:lstStyle/>
              <a:p>
                <a:r>
                  <a:rPr lang="en-US" altLang="zh-TW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altLang="zh-TW" sz="20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ry to reconstruct the local batch of n images by the knowledge of the local update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000" b="0" i="1" u="none" strike="noStrike" baseline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altLang="zh-TW" sz="2000" b="0" i="1" u="none" strike="noStrike" baseline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zh-TW" altLang="en-US" sz="2000" b="0" i="1" u="none" strike="noStrike" baseline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TW" sz="2000" b="0" i="1" u="none" strike="noStrike" baseline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2000" b="0" i="1" u="none" strike="noStrike" baseline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  <m:r>
                          <a:rPr lang="en-US" altLang="zh-TW" sz="2000" b="0" i="1" u="none" strike="noStrike" baseline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</m:t>
                        </m:r>
                      </m:sup>
                    </m:sSubSup>
                    <m:r>
                      <a:rPr lang="en-US" altLang="zh-TW" sz="2000" b="0" i="1" u="none" strike="noStrike" baseline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sSup>
                      <m:sSupPr>
                        <m:ctrlPr>
                          <a:rPr lang="en-US" altLang="zh-TW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altLang="zh-TW" sz="20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r>
                  <a:rPr lang="en-US" altLang="zh-TW" sz="20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For all our experiments we use an untrained </a:t>
                </a:r>
                <a:r>
                  <a:rPr lang="en-US" altLang="zh-TW" sz="2000" b="0" i="0" u="none" strike="noStrike" baseline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ConvNet</a:t>
                </a:r>
                <a:r>
                  <a:rPr lang="en-US" altLang="zh-TW" sz="20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r>
                  <a:rPr lang="en-US" altLang="zh-TW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Multiple gradient descent steps (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𝐵</m:t>
                    </m:r>
                    <m:r>
                      <a:rPr lang="en-US" altLang="zh-TW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TW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altLang="zh-TW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TW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1, </m:t>
                    </m:r>
                    <m:r>
                      <a:rPr lang="en-US" altLang="zh-TW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𝐸</m:t>
                    </m:r>
                    <m:r>
                      <a:rPr lang="en-US" altLang="zh-TW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&gt;1</m:t>
                    </m:r>
                  </m:oMath>
                </a14:m>
                <a:r>
                  <a:rPr lang="en-US" altLang="zh-TW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):</a:t>
                </a:r>
                <a:endParaRPr lang="en-US" altLang="zh-TW" sz="2000" b="0" i="0" u="none" strike="noStrike" baseline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altLang="zh-TW" sz="2400" b="0" i="0" u="none" strike="noStrike" baseline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EDE79C7-D894-2776-27AC-27FED5F5D0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75093"/>
                <a:ext cx="11157155" cy="1433578"/>
              </a:xfrm>
              <a:blipFill>
                <a:blip r:embed="rId3"/>
                <a:stretch>
                  <a:fillRect l="-437" t="-33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3B7D18A-561B-0D7F-D3D6-EF6EDF5C1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462FC-E2A1-44EE-96D0-B5A350E9AC4F}" type="slidenum">
              <a:rPr lang="zh-TW" altLang="en-US" smtClean="0"/>
              <a:t>49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2360646-D1B8-CF8F-450F-21B4D905A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735" y="3143388"/>
            <a:ext cx="9097645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69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C8A37B-7422-4DC0-89E1-19A5681A2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66" y="494213"/>
            <a:ext cx="10515600" cy="1325563"/>
          </a:xfrm>
        </p:spPr>
        <p:txBody>
          <a:bodyPr/>
          <a:lstStyle/>
          <a:p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Arial Rounded MT Bold" panose="020F0704030504030204" pitchFamily="34" charset="0"/>
                <a:ea typeface="Microsoft JhengHei UI Light" panose="020B0304030504040204" pitchFamily="34" charset="-120"/>
              </a:rPr>
              <a:t>Federated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Arial Rounded MT Bold" panose="020F0704030504030204" pitchFamily="34" charset="0"/>
                <a:ea typeface="Microsoft JhengHei UI Light" panose="020B0304030504040204" pitchFamily="34" charset="-120"/>
              </a:rPr>
              <a:t>Learning (Horizontal)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76BD300-0E63-45F8-99A0-7359B108A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9580A-7D5E-4B69-9F1B-6E9BF8ACC237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8A7E26CF-15B4-4420-AA21-0C5A86C51A88}"/>
              </a:ext>
            </a:extLst>
          </p:cNvPr>
          <p:cNvSpPr/>
          <p:nvPr/>
        </p:nvSpPr>
        <p:spPr>
          <a:xfrm>
            <a:off x="3622619" y="1328204"/>
            <a:ext cx="49467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Arial Rounded MT Bold" panose="020F0704030504030204" pitchFamily="34" charset="0"/>
                <a:ea typeface="Microsoft JhengHei UI Light" panose="020B0304030504040204" pitchFamily="34" charset="-120"/>
              </a:rPr>
              <a:t> </a:t>
            </a:r>
            <a:endParaRPr lang="zh-TW" altLang="en-US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0" name="圓角矩形 35">
            <a:extLst>
              <a:ext uri="{FF2B5EF4-FFF2-40B4-BE49-F238E27FC236}">
                <a16:creationId xmlns:a16="http://schemas.microsoft.com/office/drawing/2014/main" id="{374B9E9F-9C59-45D1-A34F-EAF2A04EDA93}"/>
              </a:ext>
            </a:extLst>
          </p:cNvPr>
          <p:cNvSpPr/>
          <p:nvPr/>
        </p:nvSpPr>
        <p:spPr>
          <a:xfrm>
            <a:off x="594233" y="2420528"/>
            <a:ext cx="3303329" cy="117270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1" name="圖片 50">
            <a:extLst>
              <a:ext uri="{FF2B5EF4-FFF2-40B4-BE49-F238E27FC236}">
                <a16:creationId xmlns:a16="http://schemas.microsoft.com/office/drawing/2014/main" id="{E9D7C77C-FB95-4A16-82F6-65382BAEA1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067" y="2722917"/>
            <a:ext cx="509437" cy="469415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AA70F39B-9F4B-480F-A442-448D1179F8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19" y="2544830"/>
            <a:ext cx="935793" cy="862276"/>
          </a:xfrm>
          <a:prstGeom prst="rect">
            <a:avLst/>
          </a:prstGeom>
        </p:spPr>
      </p:pic>
      <p:grpSp>
        <p:nvGrpSpPr>
          <p:cNvPr id="53" name="群組 52">
            <a:extLst>
              <a:ext uri="{FF2B5EF4-FFF2-40B4-BE49-F238E27FC236}">
                <a16:creationId xmlns:a16="http://schemas.microsoft.com/office/drawing/2014/main" id="{708674F6-9EBF-472B-9D2B-55BD00680060}"/>
              </a:ext>
            </a:extLst>
          </p:cNvPr>
          <p:cNvGrpSpPr/>
          <p:nvPr/>
        </p:nvGrpSpPr>
        <p:grpSpPr>
          <a:xfrm>
            <a:off x="2059900" y="2723211"/>
            <a:ext cx="452413" cy="402816"/>
            <a:chOff x="8516517" y="2429207"/>
            <a:chExt cx="661068" cy="648562"/>
          </a:xfrm>
        </p:grpSpPr>
        <p:pic>
          <p:nvPicPr>
            <p:cNvPr id="54" name="圖片 53">
              <a:extLst>
                <a:ext uri="{FF2B5EF4-FFF2-40B4-BE49-F238E27FC236}">
                  <a16:creationId xmlns:a16="http://schemas.microsoft.com/office/drawing/2014/main" id="{58C6D095-46D4-45A8-8AD1-6A65B479F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5265" y="2429207"/>
              <a:ext cx="592320" cy="592321"/>
            </a:xfrm>
            <a:prstGeom prst="rect">
              <a:avLst/>
            </a:prstGeom>
          </p:spPr>
        </p:pic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7C065656-614C-4BBE-AE16-8B5E2544A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6517" y="2485449"/>
              <a:ext cx="592320" cy="592320"/>
            </a:xfrm>
            <a:prstGeom prst="rect">
              <a:avLst/>
            </a:prstGeom>
          </p:spPr>
        </p:pic>
      </p:grpSp>
      <p:sp>
        <p:nvSpPr>
          <p:cNvPr id="56" name="직사각형 32">
            <a:extLst>
              <a:ext uri="{FF2B5EF4-FFF2-40B4-BE49-F238E27FC236}">
                <a16:creationId xmlns:a16="http://schemas.microsoft.com/office/drawing/2014/main" id="{B65A8755-5116-4D79-A3B2-F8F2831F50BA}"/>
              </a:ext>
            </a:extLst>
          </p:cNvPr>
          <p:cNvSpPr/>
          <p:nvPr/>
        </p:nvSpPr>
        <p:spPr>
          <a:xfrm>
            <a:off x="2774052" y="3150179"/>
            <a:ext cx="955353" cy="316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>
                <a:solidFill>
                  <a:schemeClr val="tx2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Local Model</a:t>
            </a:r>
          </a:p>
        </p:txBody>
      </p:sp>
      <p:sp>
        <p:nvSpPr>
          <p:cNvPr id="57" name="직사각형 32">
            <a:extLst>
              <a:ext uri="{FF2B5EF4-FFF2-40B4-BE49-F238E27FC236}">
                <a16:creationId xmlns:a16="http://schemas.microsoft.com/office/drawing/2014/main" id="{D86619F1-EC4C-4EFF-AABC-8F0EB59611CB}"/>
              </a:ext>
            </a:extLst>
          </p:cNvPr>
          <p:cNvSpPr/>
          <p:nvPr/>
        </p:nvSpPr>
        <p:spPr>
          <a:xfrm>
            <a:off x="1808431" y="3205259"/>
            <a:ext cx="9553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2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Private Data</a:t>
            </a:r>
          </a:p>
        </p:txBody>
      </p:sp>
      <p:sp>
        <p:nvSpPr>
          <p:cNvPr id="58" name="圓角矩形 46">
            <a:extLst>
              <a:ext uri="{FF2B5EF4-FFF2-40B4-BE49-F238E27FC236}">
                <a16:creationId xmlns:a16="http://schemas.microsoft.com/office/drawing/2014/main" id="{918157B9-6038-40CC-91A6-FF35A66E67E1}"/>
              </a:ext>
            </a:extLst>
          </p:cNvPr>
          <p:cNvSpPr/>
          <p:nvPr/>
        </p:nvSpPr>
        <p:spPr>
          <a:xfrm>
            <a:off x="8343079" y="3262826"/>
            <a:ext cx="3303329" cy="117270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圓角矩形 47">
            <a:extLst>
              <a:ext uri="{FF2B5EF4-FFF2-40B4-BE49-F238E27FC236}">
                <a16:creationId xmlns:a16="http://schemas.microsoft.com/office/drawing/2014/main" id="{CEAA2B07-E18C-487C-BD3A-B79AD54B901A}"/>
              </a:ext>
            </a:extLst>
          </p:cNvPr>
          <p:cNvSpPr/>
          <p:nvPr/>
        </p:nvSpPr>
        <p:spPr>
          <a:xfrm>
            <a:off x="2779854" y="5040011"/>
            <a:ext cx="3303329" cy="117270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0" name="圖片 59">
            <a:extLst>
              <a:ext uri="{FF2B5EF4-FFF2-40B4-BE49-F238E27FC236}">
                <a16:creationId xmlns:a16="http://schemas.microsoft.com/office/drawing/2014/main" id="{CF998429-3002-442D-BA95-AD973B680A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360" y="3477092"/>
            <a:ext cx="509437" cy="469415"/>
          </a:xfrm>
          <a:prstGeom prst="rect">
            <a:avLst/>
          </a:prstGeom>
        </p:spPr>
      </p:pic>
      <p:sp>
        <p:nvSpPr>
          <p:cNvPr id="61" name="직사각형 32">
            <a:extLst>
              <a:ext uri="{FF2B5EF4-FFF2-40B4-BE49-F238E27FC236}">
                <a16:creationId xmlns:a16="http://schemas.microsoft.com/office/drawing/2014/main" id="{BEB13639-76EE-430F-833A-490550FE18B4}"/>
              </a:ext>
            </a:extLst>
          </p:cNvPr>
          <p:cNvSpPr/>
          <p:nvPr/>
        </p:nvSpPr>
        <p:spPr>
          <a:xfrm>
            <a:off x="8527440" y="4011178"/>
            <a:ext cx="955353" cy="316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>
                <a:solidFill>
                  <a:schemeClr val="tx2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Local Model</a:t>
            </a:r>
          </a:p>
        </p:txBody>
      </p:sp>
      <p:sp>
        <p:nvSpPr>
          <p:cNvPr id="62" name="직사각형 32">
            <a:extLst>
              <a:ext uri="{FF2B5EF4-FFF2-40B4-BE49-F238E27FC236}">
                <a16:creationId xmlns:a16="http://schemas.microsoft.com/office/drawing/2014/main" id="{BCA52BF4-AE22-4270-9EAB-91A2C10765D7}"/>
              </a:ext>
            </a:extLst>
          </p:cNvPr>
          <p:cNvSpPr/>
          <p:nvPr/>
        </p:nvSpPr>
        <p:spPr>
          <a:xfrm>
            <a:off x="9429075" y="4053881"/>
            <a:ext cx="9553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2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Private Data</a:t>
            </a:r>
          </a:p>
        </p:txBody>
      </p: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469FF69C-010A-41AD-8A84-B832B425D29C}"/>
              </a:ext>
            </a:extLst>
          </p:cNvPr>
          <p:cNvGrpSpPr/>
          <p:nvPr/>
        </p:nvGrpSpPr>
        <p:grpSpPr>
          <a:xfrm>
            <a:off x="9644079" y="3434056"/>
            <a:ext cx="562316" cy="528210"/>
            <a:chOff x="9425305" y="3638801"/>
            <a:chExt cx="562316" cy="528210"/>
          </a:xfrm>
        </p:grpSpPr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6DDCFA9C-2630-4FCD-88F2-142B32357DDB}"/>
                </a:ext>
              </a:extLst>
            </p:cNvPr>
            <p:cNvGrpSpPr/>
            <p:nvPr/>
          </p:nvGrpSpPr>
          <p:grpSpPr>
            <a:xfrm>
              <a:off x="9474716" y="3638801"/>
              <a:ext cx="512905" cy="481930"/>
              <a:chOff x="8539112" y="2313693"/>
              <a:chExt cx="749459" cy="775940"/>
            </a:xfrm>
          </p:grpSpPr>
          <p:pic>
            <p:nvPicPr>
              <p:cNvPr id="66" name="圖片 65">
                <a:extLst>
                  <a:ext uri="{FF2B5EF4-FFF2-40B4-BE49-F238E27FC236}">
                    <a16:creationId xmlns:a16="http://schemas.microsoft.com/office/drawing/2014/main" id="{C1B145E7-E311-4945-B4ED-3EBE0171E1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96251" y="2313693"/>
                <a:ext cx="592320" cy="592321"/>
              </a:xfrm>
              <a:prstGeom prst="rect">
                <a:avLst/>
              </a:prstGeom>
            </p:spPr>
          </p:pic>
          <p:pic>
            <p:nvPicPr>
              <p:cNvPr id="67" name="圖片 66">
                <a:extLst>
                  <a:ext uri="{FF2B5EF4-FFF2-40B4-BE49-F238E27FC236}">
                    <a16:creationId xmlns:a16="http://schemas.microsoft.com/office/drawing/2014/main" id="{7A8A6EF5-8E19-4D37-936A-A2EA9D0708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24053" y="2417146"/>
                <a:ext cx="592318" cy="592321"/>
              </a:xfrm>
              <a:prstGeom prst="rect">
                <a:avLst/>
              </a:prstGeom>
            </p:spPr>
          </p:pic>
          <p:pic>
            <p:nvPicPr>
              <p:cNvPr id="68" name="圖片 67">
                <a:extLst>
                  <a:ext uri="{FF2B5EF4-FFF2-40B4-BE49-F238E27FC236}">
                    <a16:creationId xmlns:a16="http://schemas.microsoft.com/office/drawing/2014/main" id="{EB237488-FDE2-48D2-B727-F02CE3C678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39112" y="2497313"/>
                <a:ext cx="592320" cy="592320"/>
              </a:xfrm>
              <a:prstGeom prst="rect">
                <a:avLst/>
              </a:prstGeom>
            </p:spPr>
          </p:pic>
        </p:grpSp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0AE34AF3-8AA3-4A25-BFE5-14C0D4080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5305" y="3799126"/>
              <a:ext cx="405364" cy="367885"/>
            </a:xfrm>
            <a:prstGeom prst="rect">
              <a:avLst/>
            </a:prstGeom>
          </p:spPr>
        </p:pic>
      </p:grpSp>
      <p:pic>
        <p:nvPicPr>
          <p:cNvPr id="69" name="圖片 68">
            <a:extLst>
              <a:ext uri="{FF2B5EF4-FFF2-40B4-BE49-F238E27FC236}">
                <a16:creationId xmlns:a16="http://schemas.microsoft.com/office/drawing/2014/main" id="{8A00F664-57A4-44A3-8B14-EB33ED1A38D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66" y="3395191"/>
            <a:ext cx="908531" cy="908531"/>
          </a:xfrm>
          <a:prstGeom prst="rect">
            <a:avLst/>
          </a:prstGeom>
        </p:spPr>
      </p:pic>
      <p:pic>
        <p:nvPicPr>
          <p:cNvPr id="70" name="圖片 69">
            <a:extLst>
              <a:ext uri="{FF2B5EF4-FFF2-40B4-BE49-F238E27FC236}">
                <a16:creationId xmlns:a16="http://schemas.microsoft.com/office/drawing/2014/main" id="{B37FBBB3-063B-4DD9-B53E-2C220F90F3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854" y="5242712"/>
            <a:ext cx="509437" cy="469415"/>
          </a:xfrm>
          <a:prstGeom prst="rect">
            <a:avLst/>
          </a:prstGeom>
        </p:spPr>
      </p:pic>
      <p:grpSp>
        <p:nvGrpSpPr>
          <p:cNvPr id="71" name="群組 70">
            <a:extLst>
              <a:ext uri="{FF2B5EF4-FFF2-40B4-BE49-F238E27FC236}">
                <a16:creationId xmlns:a16="http://schemas.microsoft.com/office/drawing/2014/main" id="{7A14C2B0-F1E7-43EF-B1CF-BD7E6A10F7E1}"/>
              </a:ext>
            </a:extLst>
          </p:cNvPr>
          <p:cNvGrpSpPr/>
          <p:nvPr/>
        </p:nvGrpSpPr>
        <p:grpSpPr>
          <a:xfrm>
            <a:off x="4263362" y="5293802"/>
            <a:ext cx="492528" cy="440269"/>
            <a:chOff x="8457901" y="2429207"/>
            <a:chExt cx="719684" cy="708864"/>
          </a:xfrm>
        </p:grpSpPr>
        <p:pic>
          <p:nvPicPr>
            <p:cNvPr id="72" name="圖片 71">
              <a:extLst>
                <a:ext uri="{FF2B5EF4-FFF2-40B4-BE49-F238E27FC236}">
                  <a16:creationId xmlns:a16="http://schemas.microsoft.com/office/drawing/2014/main" id="{4D3CB0C9-2D90-4701-943A-8DB51A1C0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5265" y="2429207"/>
              <a:ext cx="592320" cy="592321"/>
            </a:xfrm>
            <a:prstGeom prst="rect">
              <a:avLst/>
            </a:prstGeom>
          </p:spPr>
        </p:pic>
        <p:pic>
          <p:nvPicPr>
            <p:cNvPr id="73" name="圖片 72">
              <a:extLst>
                <a:ext uri="{FF2B5EF4-FFF2-40B4-BE49-F238E27FC236}">
                  <a16:creationId xmlns:a16="http://schemas.microsoft.com/office/drawing/2014/main" id="{CC203C6A-4E49-42EF-9E0B-899BFC6D8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6517" y="2485449"/>
              <a:ext cx="592320" cy="592320"/>
            </a:xfrm>
            <a:prstGeom prst="rect">
              <a:avLst/>
            </a:prstGeom>
          </p:spPr>
        </p:pic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3D2D84C5-7197-4F03-B2D4-7886857C8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7901" y="2545751"/>
              <a:ext cx="592320" cy="592320"/>
            </a:xfrm>
            <a:prstGeom prst="rect">
              <a:avLst/>
            </a:prstGeom>
          </p:spPr>
        </p:pic>
      </p:grpSp>
      <p:sp>
        <p:nvSpPr>
          <p:cNvPr id="75" name="직사각형 32">
            <a:extLst>
              <a:ext uri="{FF2B5EF4-FFF2-40B4-BE49-F238E27FC236}">
                <a16:creationId xmlns:a16="http://schemas.microsoft.com/office/drawing/2014/main" id="{02A4B1DE-18E1-486D-86E0-9EBE32771964}"/>
              </a:ext>
            </a:extLst>
          </p:cNvPr>
          <p:cNvSpPr/>
          <p:nvPr/>
        </p:nvSpPr>
        <p:spPr>
          <a:xfrm>
            <a:off x="4987934" y="5776798"/>
            <a:ext cx="955353" cy="316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>
                <a:solidFill>
                  <a:schemeClr val="tx2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Local Model</a:t>
            </a:r>
          </a:p>
        </p:txBody>
      </p:sp>
      <p:sp>
        <p:nvSpPr>
          <p:cNvPr id="76" name="직사각형 32">
            <a:extLst>
              <a:ext uri="{FF2B5EF4-FFF2-40B4-BE49-F238E27FC236}">
                <a16:creationId xmlns:a16="http://schemas.microsoft.com/office/drawing/2014/main" id="{7C3DC137-A394-43E8-9702-A36E069531BA}"/>
              </a:ext>
            </a:extLst>
          </p:cNvPr>
          <p:cNvSpPr/>
          <p:nvPr/>
        </p:nvSpPr>
        <p:spPr>
          <a:xfrm>
            <a:off x="4028483" y="5822011"/>
            <a:ext cx="9553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2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Private Data</a:t>
            </a:r>
          </a:p>
        </p:txBody>
      </p:sp>
      <p:pic>
        <p:nvPicPr>
          <p:cNvPr id="77" name="圖片 76">
            <a:extLst>
              <a:ext uri="{FF2B5EF4-FFF2-40B4-BE49-F238E27FC236}">
                <a16:creationId xmlns:a16="http://schemas.microsoft.com/office/drawing/2014/main" id="{C27F3998-8A0A-4675-A1C2-7797068D751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28" y="5156791"/>
            <a:ext cx="887634" cy="887634"/>
          </a:xfrm>
          <a:prstGeom prst="rect">
            <a:avLst/>
          </a:prstGeom>
        </p:spPr>
      </p:pic>
      <p:grpSp>
        <p:nvGrpSpPr>
          <p:cNvPr id="78" name="群組 77">
            <a:extLst>
              <a:ext uri="{FF2B5EF4-FFF2-40B4-BE49-F238E27FC236}">
                <a16:creationId xmlns:a16="http://schemas.microsoft.com/office/drawing/2014/main" id="{D6933B6C-DEB8-406D-8572-873FE9FC4503}"/>
              </a:ext>
            </a:extLst>
          </p:cNvPr>
          <p:cNvGrpSpPr/>
          <p:nvPr/>
        </p:nvGrpSpPr>
        <p:grpSpPr>
          <a:xfrm>
            <a:off x="5400661" y="2726914"/>
            <a:ext cx="1487335" cy="1442609"/>
            <a:chOff x="4665728" y="2438495"/>
            <a:chExt cx="2050558" cy="1914859"/>
          </a:xfrm>
        </p:grpSpPr>
        <p:sp>
          <p:nvSpPr>
            <p:cNvPr id="79" name="圓角矩形 67">
              <a:extLst>
                <a:ext uri="{FF2B5EF4-FFF2-40B4-BE49-F238E27FC236}">
                  <a16:creationId xmlns:a16="http://schemas.microsoft.com/office/drawing/2014/main" id="{7672A643-88C3-4327-A3F0-78110D9FF453}"/>
                </a:ext>
              </a:extLst>
            </p:cNvPr>
            <p:cNvSpPr/>
            <p:nvPr/>
          </p:nvSpPr>
          <p:spPr>
            <a:xfrm>
              <a:off x="4665728" y="2438495"/>
              <a:ext cx="2050558" cy="1914859"/>
            </a:xfrm>
            <a:prstGeom prst="roundRect">
              <a:avLst>
                <a:gd name="adj" fmla="val 7025"/>
              </a:avLst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0" name="圖片 79">
              <a:extLst>
                <a:ext uri="{FF2B5EF4-FFF2-40B4-BE49-F238E27FC236}">
                  <a16:creationId xmlns:a16="http://schemas.microsoft.com/office/drawing/2014/main" id="{93B21120-4058-40F2-BB18-92C61F22C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2800" y="2586834"/>
              <a:ext cx="1618183" cy="1618183"/>
            </a:xfrm>
            <a:prstGeom prst="rect">
              <a:avLst/>
            </a:prstGeom>
          </p:spPr>
        </p:pic>
      </p:grp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0291148A-34BE-4418-82F6-D86A9BCF5B8F}"/>
              </a:ext>
            </a:extLst>
          </p:cNvPr>
          <p:cNvCxnSpPr/>
          <p:nvPr/>
        </p:nvCxnSpPr>
        <p:spPr>
          <a:xfrm>
            <a:off x="3600838" y="3006881"/>
            <a:ext cx="1608016" cy="38831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D83E890A-1F73-4BB5-A2D9-62EC19A49FEA}"/>
              </a:ext>
            </a:extLst>
          </p:cNvPr>
          <p:cNvCxnSpPr/>
          <p:nvPr/>
        </p:nvCxnSpPr>
        <p:spPr>
          <a:xfrm flipH="1" flipV="1">
            <a:off x="7168885" y="3561300"/>
            <a:ext cx="1435961" cy="21702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FCD8B76B-DA00-4310-ADC5-25934BAE3CBE}"/>
              </a:ext>
            </a:extLst>
          </p:cNvPr>
          <p:cNvCxnSpPr/>
          <p:nvPr/>
        </p:nvCxnSpPr>
        <p:spPr>
          <a:xfrm flipV="1">
            <a:off x="5608883" y="4327868"/>
            <a:ext cx="474300" cy="828924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A243F28A-EA5E-4080-B6DE-894F47C5C98C}"/>
              </a:ext>
            </a:extLst>
          </p:cNvPr>
          <p:cNvSpPr/>
          <p:nvPr/>
        </p:nvSpPr>
        <p:spPr>
          <a:xfrm>
            <a:off x="4026847" y="3404022"/>
            <a:ext cx="1003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gradients</a:t>
            </a:r>
            <a:endParaRPr lang="zh-TW" altLang="en-US" sz="1400" b="1" dirty="0">
              <a:solidFill>
                <a:schemeClr val="accent1">
                  <a:lumMod val="5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0F87FADD-E5E6-4B9E-94DA-46380A672052}"/>
              </a:ext>
            </a:extLst>
          </p:cNvPr>
          <p:cNvSpPr/>
          <p:nvPr/>
        </p:nvSpPr>
        <p:spPr>
          <a:xfrm>
            <a:off x="5943287" y="4590615"/>
            <a:ext cx="1003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gradients</a:t>
            </a:r>
            <a:endParaRPr lang="zh-TW" altLang="en-US" sz="1400" b="1" dirty="0">
              <a:solidFill>
                <a:schemeClr val="accent1">
                  <a:lumMod val="5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C95E3166-A745-4BA6-A153-5B5EEAE5BBD7}"/>
              </a:ext>
            </a:extLst>
          </p:cNvPr>
          <p:cNvSpPr/>
          <p:nvPr/>
        </p:nvSpPr>
        <p:spPr>
          <a:xfrm>
            <a:off x="7211821" y="3778323"/>
            <a:ext cx="1003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gradients</a:t>
            </a:r>
            <a:endParaRPr lang="zh-TW" altLang="en-US" sz="1400" b="1" dirty="0">
              <a:solidFill>
                <a:schemeClr val="accent1">
                  <a:lumMod val="5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6EE2DDD3-44E4-479F-BB30-BB6EF914EC8E}"/>
              </a:ext>
            </a:extLst>
          </p:cNvPr>
          <p:cNvSpPr/>
          <p:nvPr/>
        </p:nvSpPr>
        <p:spPr>
          <a:xfrm>
            <a:off x="5463572" y="2199237"/>
            <a:ext cx="1370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Aggregate</a:t>
            </a:r>
          </a:p>
        </p:txBody>
      </p: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AC2A3E2C-D3C6-4EFA-98BB-27BDD85D550C}"/>
              </a:ext>
            </a:extLst>
          </p:cNvPr>
          <p:cNvCxnSpPr/>
          <p:nvPr/>
        </p:nvCxnSpPr>
        <p:spPr>
          <a:xfrm>
            <a:off x="7235618" y="3386906"/>
            <a:ext cx="1393934" cy="222808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74119784-B28F-4726-A70F-742DC4C4E8BE}"/>
              </a:ext>
            </a:extLst>
          </p:cNvPr>
          <p:cNvCxnSpPr/>
          <p:nvPr/>
        </p:nvCxnSpPr>
        <p:spPr>
          <a:xfrm flipH="1" flipV="1">
            <a:off x="3649310" y="2835674"/>
            <a:ext cx="1559544" cy="356658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B2293C8E-9CE0-4103-9422-4E1DC7D59048}"/>
              </a:ext>
            </a:extLst>
          </p:cNvPr>
          <p:cNvCxnSpPr/>
          <p:nvPr/>
        </p:nvCxnSpPr>
        <p:spPr>
          <a:xfrm flipH="1">
            <a:off x="5399723" y="4317078"/>
            <a:ext cx="479714" cy="795614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CF3DC8D0-6D9E-4F1A-B219-A9FE474D0E33}"/>
              </a:ext>
            </a:extLst>
          </p:cNvPr>
          <p:cNvCxnSpPr/>
          <p:nvPr/>
        </p:nvCxnSpPr>
        <p:spPr>
          <a:xfrm flipV="1">
            <a:off x="4911500" y="4294917"/>
            <a:ext cx="552072" cy="1078134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81DFBC70-1111-48A2-ACE8-1BD3A1E08C5A}"/>
              </a:ext>
            </a:extLst>
          </p:cNvPr>
          <p:cNvCxnSpPr/>
          <p:nvPr/>
        </p:nvCxnSpPr>
        <p:spPr>
          <a:xfrm>
            <a:off x="2967845" y="2971027"/>
            <a:ext cx="2284365" cy="637461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C9457CE5-6323-4749-B322-8914AF6C0003}"/>
              </a:ext>
            </a:extLst>
          </p:cNvPr>
          <p:cNvCxnSpPr/>
          <p:nvPr/>
        </p:nvCxnSpPr>
        <p:spPr>
          <a:xfrm flipH="1" flipV="1">
            <a:off x="7036447" y="3414383"/>
            <a:ext cx="2481669" cy="357123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矩形 93">
            <a:extLst>
              <a:ext uri="{FF2B5EF4-FFF2-40B4-BE49-F238E27FC236}">
                <a16:creationId xmlns:a16="http://schemas.microsoft.com/office/drawing/2014/main" id="{34FAA8C4-7816-4B2B-AAC5-21B63D891C3D}"/>
              </a:ext>
            </a:extLst>
          </p:cNvPr>
          <p:cNvSpPr/>
          <p:nvPr/>
        </p:nvSpPr>
        <p:spPr>
          <a:xfrm>
            <a:off x="4471123" y="4513141"/>
            <a:ext cx="6179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data</a:t>
            </a:r>
            <a:endParaRPr lang="zh-TW" altLang="en-US" sz="1400" b="1" dirty="0">
              <a:solidFill>
                <a:schemeClr val="accent2">
                  <a:lumMod val="7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E0E08BEA-A0F3-440E-B4B7-EFA1A4DC7671}"/>
              </a:ext>
            </a:extLst>
          </p:cNvPr>
          <p:cNvSpPr/>
          <p:nvPr/>
        </p:nvSpPr>
        <p:spPr>
          <a:xfrm>
            <a:off x="7446994" y="3145860"/>
            <a:ext cx="6179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data</a:t>
            </a:r>
            <a:endParaRPr lang="zh-TW" altLang="en-US" sz="1400" b="1" dirty="0">
              <a:solidFill>
                <a:schemeClr val="accent2">
                  <a:lumMod val="7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67216550-F60B-474F-B68A-B0D9145B47B5}"/>
              </a:ext>
            </a:extLst>
          </p:cNvPr>
          <p:cNvSpPr/>
          <p:nvPr/>
        </p:nvSpPr>
        <p:spPr>
          <a:xfrm>
            <a:off x="4226467" y="3017089"/>
            <a:ext cx="6179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data</a:t>
            </a:r>
            <a:endParaRPr lang="zh-TW" altLang="en-US" sz="1400" b="1" dirty="0">
              <a:solidFill>
                <a:schemeClr val="accent2">
                  <a:lumMod val="7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32A6C98E-7630-46D3-A6FC-45E592B5C499}"/>
              </a:ext>
            </a:extLst>
          </p:cNvPr>
          <p:cNvSpPr/>
          <p:nvPr/>
        </p:nvSpPr>
        <p:spPr>
          <a:xfrm>
            <a:off x="4105783" y="2621925"/>
            <a:ext cx="1124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parameter</a:t>
            </a:r>
            <a:endParaRPr lang="zh-TW" altLang="en-US" sz="1400" b="1" dirty="0">
              <a:solidFill>
                <a:schemeClr val="accent1">
                  <a:lumMod val="5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92AADBB4-9941-4131-A270-EA1F5EDC2D53}"/>
              </a:ext>
            </a:extLst>
          </p:cNvPr>
          <p:cNvSpPr/>
          <p:nvPr/>
        </p:nvSpPr>
        <p:spPr>
          <a:xfrm>
            <a:off x="7198033" y="3106606"/>
            <a:ext cx="1124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parameter</a:t>
            </a:r>
            <a:endParaRPr lang="zh-TW" altLang="en-US" sz="1400" b="1" dirty="0">
              <a:solidFill>
                <a:schemeClr val="accent1">
                  <a:lumMod val="5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073BD464-5AA0-4235-A1D7-953B328110A7}"/>
              </a:ext>
            </a:extLst>
          </p:cNvPr>
          <p:cNvSpPr/>
          <p:nvPr/>
        </p:nvSpPr>
        <p:spPr>
          <a:xfrm>
            <a:off x="4460545" y="4456893"/>
            <a:ext cx="1124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parameter</a:t>
            </a:r>
            <a:endParaRPr lang="zh-TW" altLang="en-US" sz="1400" b="1" dirty="0">
              <a:solidFill>
                <a:schemeClr val="accent1">
                  <a:lumMod val="5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5003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61" grpId="0"/>
      <p:bldP spid="75" grpId="0"/>
      <p:bldP spid="84" grpId="0"/>
      <p:bldP spid="85" grpId="0"/>
      <p:bldP spid="86" grpId="0"/>
      <p:bldP spid="87" grpId="0"/>
      <p:bldP spid="94" grpId="0"/>
      <p:bldP spid="95" grpId="0"/>
      <p:bldP spid="96" grpId="0"/>
      <p:bldP spid="97" grpId="0"/>
      <p:bldP spid="98" grpId="0"/>
      <p:bldP spid="9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839EB1-BABA-68C7-AC47-56889E57B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96716" cy="1325563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Arial Rounded MT Bold" panose="020F0704030504030204" pitchFamily="34" charset="0"/>
                <a:ea typeface="Microsoft JhengHei UI" panose="020B0604030504040204" pitchFamily="34" charset="-120"/>
              </a:rPr>
              <a:t>Federated Averaging and Multiple</a:t>
            </a:r>
            <a:r>
              <a:rPr lang="zh-TW" altLang="en-US" sz="3200" dirty="0">
                <a:latin typeface="Arial Rounded MT Bold" panose="020F0704030504030204" pitchFamily="34" charset="0"/>
                <a:ea typeface="Microsoft JhengHei UI" panose="020B0604030504040204" pitchFamily="34" charset="-120"/>
              </a:rPr>
              <a:t> </a:t>
            </a:r>
            <a:r>
              <a:rPr lang="en-US" altLang="zh-TW" sz="3200" dirty="0">
                <a:latin typeface="Arial Rounded MT Bold" panose="020F0704030504030204" pitchFamily="34" charset="0"/>
                <a:ea typeface="Microsoft JhengHei UI" panose="020B0604030504040204" pitchFamily="34" charset="-120"/>
              </a:rPr>
              <a:t>Images</a:t>
            </a:r>
            <a:endParaRPr lang="zh-TW" altLang="en-US" sz="3200" dirty="0">
              <a:latin typeface="Arial Rounded MT Bold" panose="020F0704030504030204" pitchFamily="34" charset="0"/>
              <a:ea typeface="Microsoft JhengHei U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EDE79C7-D894-2776-27AC-27FED5F5D0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75092"/>
                <a:ext cx="11157155" cy="808779"/>
              </a:xfrm>
            </p:spPr>
            <p:txBody>
              <a:bodyPr>
                <a:noAutofit/>
              </a:bodyPr>
              <a:lstStyle/>
              <a:p>
                <a:r>
                  <a:rPr lang="en-US" altLang="zh-TW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Multi-Image Recovery (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𝐵</m:t>
                    </m:r>
                    <m:r>
                      <a:rPr lang="en-US" altLang="zh-TW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TW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altLang="zh-TW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&gt;</m:t>
                    </m:r>
                    <m:r>
                      <a:rPr lang="en-US" altLang="zh-TW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1, </m:t>
                    </m:r>
                    <m:r>
                      <a:rPr lang="en-US" altLang="zh-TW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𝐸</m:t>
                    </m:r>
                    <m:r>
                      <a:rPr lang="en-US" altLang="zh-TW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TW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</m:oMath>
                </a14:m>
                <a:r>
                  <a:rPr lang="en-US" altLang="zh-TW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):</a:t>
                </a:r>
              </a:p>
              <a:p>
                <a:r>
                  <a:rPr lang="en-US" altLang="zh-TW" sz="20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Batch size = 100.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EDE79C7-D894-2776-27AC-27FED5F5D0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75092"/>
                <a:ext cx="11157155" cy="808779"/>
              </a:xfrm>
              <a:blipFill>
                <a:blip r:embed="rId3"/>
                <a:stretch>
                  <a:fillRect l="-437" t="-6767" b="-82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3B7D18A-561B-0D7F-D3D6-EF6EDF5C1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462FC-E2A1-44EE-96D0-B5A350E9AC4F}" type="slidenum">
              <a:rPr lang="zh-TW" altLang="en-US" smtClean="0"/>
              <a:t>50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6E56BDF-7C66-E517-B1DF-9F41A003A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229" y="2383871"/>
            <a:ext cx="10145541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7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839EB1-BABA-68C7-AC47-56889E57B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96716" cy="1325563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Arial Rounded MT Bold" panose="020F0704030504030204" pitchFamily="34" charset="0"/>
                <a:ea typeface="Microsoft JhengHei UI" panose="020B0604030504040204" pitchFamily="34" charset="-120"/>
              </a:rPr>
              <a:t>Federated Averaging and Multiple</a:t>
            </a:r>
            <a:r>
              <a:rPr lang="zh-TW" altLang="en-US" sz="3200" dirty="0">
                <a:latin typeface="Arial Rounded MT Bold" panose="020F0704030504030204" pitchFamily="34" charset="0"/>
                <a:ea typeface="Microsoft JhengHei UI" panose="020B0604030504040204" pitchFamily="34" charset="-120"/>
              </a:rPr>
              <a:t> </a:t>
            </a:r>
            <a:r>
              <a:rPr lang="en-US" altLang="zh-TW" sz="3200" dirty="0">
                <a:latin typeface="Arial Rounded MT Bold" panose="020F0704030504030204" pitchFamily="34" charset="0"/>
                <a:ea typeface="Microsoft JhengHei UI" panose="020B0604030504040204" pitchFamily="34" charset="-120"/>
              </a:rPr>
              <a:t>Images</a:t>
            </a:r>
            <a:endParaRPr lang="zh-TW" altLang="en-US" sz="3200" dirty="0">
              <a:latin typeface="Arial Rounded MT Bold" panose="020F0704030504030204" pitchFamily="34" charset="0"/>
              <a:ea typeface="Microsoft JhengHei U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DE79C7-D894-2776-27AC-27FED5F5D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75092"/>
            <a:ext cx="11157155" cy="808779"/>
          </a:xfrm>
        </p:spPr>
        <p:txBody>
          <a:bodyPr>
            <a:noAutofit/>
          </a:bodyPr>
          <a:lstStyle/>
          <a:p>
            <a:r>
              <a:rPr lang="en-US" altLang="zh-TW" sz="20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eneral case: multiple local updates steps using a subset of the whole local data in each mini batch gradient step.</a:t>
            </a:r>
            <a:endParaRPr lang="en-US" altLang="zh-TW" sz="2000" b="0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3B7D18A-561B-0D7F-D3D6-EF6EDF5C1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462FC-E2A1-44EE-96D0-B5A350E9AC4F}" type="slidenum">
              <a:rPr lang="zh-TW" altLang="en-US" smtClean="0"/>
              <a:t>51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0CF6DB7-84FE-8130-005D-D84C11952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77" y="3183983"/>
            <a:ext cx="10183646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92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823281-BABD-CA35-2C3D-034322EF58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5845" y="1062182"/>
            <a:ext cx="9400310" cy="3260436"/>
          </a:xfrm>
        </p:spPr>
        <p:txBody>
          <a:bodyPr anchor="ctr">
            <a:normAutofit/>
          </a:bodyPr>
          <a:lstStyle/>
          <a:p>
            <a:r>
              <a:rPr lang="en-US" altLang="zh-TW" sz="3200" b="0" i="0" u="none" strike="noStrike" baseline="0" dirty="0">
                <a:latin typeface="Arial Rounded MT Bold" panose="020F0704030504030204" pitchFamily="34" charset="0"/>
              </a:rPr>
              <a:t>A Coupled Design of Exploiting Record Similarity for</a:t>
            </a:r>
            <a:br>
              <a:rPr lang="en-US" altLang="zh-TW" sz="3200" b="0" i="0" u="none" strike="noStrike" baseline="0" dirty="0">
                <a:latin typeface="Arial Rounded MT Bold" panose="020F0704030504030204" pitchFamily="34" charset="0"/>
              </a:rPr>
            </a:br>
            <a:r>
              <a:rPr lang="en-US" altLang="zh-TW" sz="3200" b="0" i="0" u="none" strike="noStrike" baseline="0" dirty="0">
                <a:latin typeface="Arial Rounded MT Bold" panose="020F0704030504030204" pitchFamily="34" charset="0"/>
              </a:rPr>
              <a:t>Practical Vertical Federated Learning</a:t>
            </a:r>
            <a:endParaRPr lang="zh-TW" altLang="en-US" sz="3200" b="1" dirty="0">
              <a:latin typeface="Arial Rounded MT Bold" panose="020F0704030504030204" pitchFamily="34" charset="0"/>
              <a:ea typeface="Microsoft JhengHei UI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4BD353C-F031-76F8-F242-7614E38A39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29289"/>
            <a:ext cx="9144000" cy="1186658"/>
          </a:xfrm>
        </p:spPr>
        <p:txBody>
          <a:bodyPr>
            <a:normAutofit/>
          </a:bodyPr>
          <a:lstStyle/>
          <a:p>
            <a:r>
              <a:rPr lang="en-US" altLang="zh-TW" sz="1800" dirty="0" err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Zhaomin</a:t>
            </a:r>
            <a:r>
              <a:rPr lang="en-US" altLang="zh-TW" sz="1800" dirty="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 Wu</a:t>
            </a:r>
            <a:r>
              <a:rPr lang="en-US" altLang="zh-TW" sz="1800" b="0" i="0" dirty="0">
                <a:effectLst/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, </a:t>
            </a:r>
            <a:r>
              <a:rPr lang="en-US" altLang="zh-TW" sz="1800" b="0" i="0" dirty="0" err="1">
                <a:effectLst/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Qinbin</a:t>
            </a:r>
            <a:r>
              <a:rPr lang="en-US" altLang="zh-TW" sz="1800" b="0" i="0" dirty="0">
                <a:effectLst/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 Li</a:t>
            </a:r>
            <a:r>
              <a:rPr lang="en-US" altLang="zh-TW" sz="1800" dirty="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, </a:t>
            </a:r>
            <a:r>
              <a:rPr lang="en-US" altLang="zh-TW" sz="1800" dirty="0" err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Bingsheng</a:t>
            </a:r>
            <a:r>
              <a:rPr lang="en-US" altLang="zh-TW" sz="1800" dirty="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 He</a:t>
            </a:r>
            <a:endParaRPr lang="en-US" altLang="zh-TW" sz="1800" b="0" i="0" dirty="0">
              <a:effectLst/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sz="1800" b="0" i="0" dirty="0" err="1">
                <a:effectLst/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NeurIPS</a:t>
            </a:r>
            <a:endParaRPr lang="en-US" altLang="zh-TW" sz="1800" b="0" i="0" dirty="0">
              <a:effectLst/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sz="1800" b="0" i="0" dirty="0">
                <a:effectLst/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2022</a:t>
            </a:r>
            <a:endParaRPr lang="en-US" altLang="zh-TW" sz="2000" b="0" i="0" dirty="0">
              <a:effectLst/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109D7F4-5CB0-F292-5826-6652363F9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462FC-E2A1-44EE-96D0-B5A350E9AC4F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29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8CD457-EF36-4E5D-0C06-8C1F4FB55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>
                <a:latin typeface="Arial Rounded MT Bold" panose="020F0704030504030204" pitchFamily="34" charset="0"/>
                <a:ea typeface="Microsoft JhengHei UI" panose="020B0604030504040204" pitchFamily="34" charset="-120"/>
              </a:rPr>
              <a:t>Recall: Vertical Federated Learning (VFL)</a:t>
            </a:r>
            <a:endParaRPr lang="zh-TW" altLang="en-US" sz="3200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B988C8D-14CB-DB52-F850-6FF256E2A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44785"/>
            <a:ext cx="10515599" cy="214543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Same set of sample while each party only has a disjoint subset of features.</a:t>
            </a:r>
          </a:p>
          <a:p>
            <a:pPr lvl="1">
              <a:lnSpc>
                <a:spcPct val="150000"/>
              </a:lnSpc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Identifier: the vector of common features in a data record.</a:t>
            </a:r>
          </a:p>
          <a:p>
            <a:pPr lvl="1">
              <a:lnSpc>
                <a:spcPct val="150000"/>
              </a:lnSpc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Primary party: the party with the label</a:t>
            </a:r>
          </a:p>
          <a:p>
            <a:pPr lvl="1">
              <a:lnSpc>
                <a:spcPct val="150000"/>
              </a:lnSpc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Second parties: other parties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7ED173-2720-DA25-8BD3-FD4285D54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462FC-E2A1-44EE-96D0-B5A350E9AC4F}" type="slidenum">
              <a:rPr lang="zh-TW" altLang="en-US" smtClean="0"/>
              <a:pPr/>
              <a:t>53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F0D73AE-D724-C429-CDE4-95ACBFE03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951" y="2792438"/>
            <a:ext cx="6216049" cy="313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76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8CD457-EF36-4E5D-0C06-8C1F4FB55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>
                <a:latin typeface="Arial Rounded MT Bold" panose="020F0704030504030204" pitchFamily="34" charset="0"/>
                <a:ea typeface="Microsoft JhengHei UI" panose="020B0604030504040204" pitchFamily="34" charset="-120"/>
              </a:rPr>
              <a:t>Observation 1</a:t>
            </a:r>
            <a:endParaRPr lang="zh-TW" altLang="en-US" sz="3200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B988C8D-14CB-DB52-F850-6FF256E2A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801"/>
            <a:ext cx="11038609" cy="43529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Only linking the records with top similarity does not necessarily capture the key feature.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Linked by GPS locations of houses, the closet house to house A may not be in the same price level.</a:t>
            </a:r>
          </a:p>
          <a:p>
            <a:pPr algn="l">
              <a:lnSpc>
                <a:spcPct val="150000"/>
              </a:lnSpc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altLang="zh-TW" sz="2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inking not only the exactly matched game but also other games in the same series intuitively benefits game recommendation tasks.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7ED173-2720-DA25-8BD3-FD4285D54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462FC-E2A1-44EE-96D0-B5A350E9AC4F}" type="slidenum">
              <a:rPr lang="zh-TW" altLang="en-US" smtClean="0"/>
              <a:pPr/>
              <a:t>54</a:t>
            </a:fld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FCC98B2-956A-4EE8-8517-9E0D28480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78" y="1745623"/>
            <a:ext cx="4374061" cy="355950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6F7B767-251F-EE30-E2B9-3F30EFD92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944" y="1809293"/>
            <a:ext cx="7121461" cy="343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3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8CD457-EF36-4E5D-0C06-8C1F4FB55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>
                <a:latin typeface="Arial Rounded MT Bold" panose="020F0704030504030204" pitchFamily="34" charset="0"/>
                <a:ea typeface="Microsoft JhengHei UI" panose="020B0604030504040204" pitchFamily="34" charset="-120"/>
              </a:rPr>
              <a:t>Observation 2</a:t>
            </a:r>
            <a:endParaRPr lang="zh-TW" altLang="en-US" sz="3200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B988C8D-14CB-DB52-F850-6FF256E2A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801"/>
            <a:ext cx="11038609" cy="256291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Existing studies formulate VFL as to separated processes: linkage and training.</a:t>
            </a:r>
            <a:endParaRPr lang="en-US" altLang="zh-TW" sz="2400" b="0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Separating the linkage from the training also harms the performance of VFL.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The linkage process cannot obtain any feedback from the training process.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7ED173-2720-DA25-8BD3-FD4285D54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462FC-E2A1-44EE-96D0-B5A350E9AC4F}" type="slidenum">
              <a:rPr lang="zh-TW" altLang="en-US" smtClean="0"/>
              <a:pPr/>
              <a:t>55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0076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8CD457-EF36-4E5D-0C06-8C1F4FB55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>
                <a:latin typeface="Arial Rounded MT Bold" panose="020F0704030504030204" pitchFamily="34" charset="0"/>
                <a:ea typeface="Microsoft JhengHei UI" panose="020B0604030504040204" pitchFamily="34" charset="-120"/>
              </a:rPr>
              <a:t>Issues</a:t>
            </a:r>
            <a:endParaRPr lang="zh-TW" altLang="en-US" sz="3200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B988C8D-14CB-DB52-F850-6FF256E2A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2628"/>
            <a:ext cx="11038609" cy="4384099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Exactly matched</a:t>
            </a:r>
          </a:p>
          <a:p>
            <a:pPr lvl="1">
              <a:lnSpc>
                <a:spcPct val="150000"/>
              </a:lnSpc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TW" sz="20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f some features are missing or biased, one-to-one linkage prevents the training process from enhancing these features from other similar.</a:t>
            </a:r>
          </a:p>
          <a:p>
            <a:pPr lvl="1">
              <a:lnSpc>
                <a:spcPct val="150000"/>
              </a:lnSpc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One-to-all keeps all the information but is too expensive for both linkage and training.</a:t>
            </a:r>
            <a:endParaRPr lang="en-US" altLang="zh-TW" sz="2000" b="0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Separated process</a:t>
            </a:r>
          </a:p>
          <a:p>
            <a:pPr lvl="1">
              <a:lnSpc>
                <a:spcPct val="150000"/>
              </a:lnSpc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Separating the linkage from the training harms the performance of VFL.</a:t>
            </a:r>
          </a:p>
          <a:p>
            <a:pPr lvl="1">
              <a:lnSpc>
                <a:spcPct val="150000"/>
              </a:lnSpc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The linkage is conducted with the goal of find true-matched pairs of records instead of finding the pairs that reduce the training loss.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7ED173-2720-DA25-8BD3-FD4285D54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462FC-E2A1-44EE-96D0-B5A350E9AC4F}" type="slidenum">
              <a:rPr lang="zh-TW" altLang="en-US" smtClean="0"/>
              <a:pPr/>
              <a:t>56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943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A6DB6-01C8-5E39-0F94-18C5C90F2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328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Arial Rounded MT Bold" panose="020F0704030504030204" pitchFamily="34" charset="0"/>
                <a:ea typeface="Microsoft JhengHei UI" panose="020B0604030504040204" pitchFamily="34" charset="-120"/>
              </a:rPr>
              <a:t>Contribution</a:t>
            </a:r>
            <a:endParaRPr lang="zh-TW" altLang="en-US" sz="3200" dirty="0">
              <a:latin typeface="Arial Rounded MT Bold" panose="020F0704030504030204" pitchFamily="34" charset="0"/>
              <a:ea typeface="Microsoft JhengHei U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54310B-B6B4-100A-64AB-A29787682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8843"/>
            <a:ext cx="10931014" cy="3874201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Design a coupled framework </a:t>
            </a: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</a:rPr>
              <a:t>FedSim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 of linkage and training based on similarity.</a:t>
            </a:r>
          </a:p>
          <a:p>
            <a:pPr algn="l">
              <a:lnSpc>
                <a:spcPct val="150000"/>
              </a:lnSpc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Add Gaussian noise to the similarities for privacy preserving.</a:t>
            </a:r>
          </a:p>
          <a:p>
            <a:pPr algn="l">
              <a:lnSpc>
                <a:spcPct val="150000"/>
              </a:lnSpc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Conduct extensive experiments on synthetic datasets and real-world datasets, which indicates that </a:t>
            </a: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</a:rPr>
              <a:t>FedSim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 outperforms state-of-the-art baseline.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31C493-17FD-E324-FBC2-9FB9B0D2C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462FC-E2A1-44EE-96D0-B5A350E9AC4F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085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A6DB6-01C8-5E39-0F94-18C5C90F2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328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Arial Rounded MT Bold" panose="020F0704030504030204" pitchFamily="34" charset="0"/>
                <a:ea typeface="Microsoft JhengHei UI" panose="020B0604030504040204" pitchFamily="34" charset="-120"/>
              </a:rPr>
              <a:t>Definition</a:t>
            </a:r>
            <a:endParaRPr lang="zh-TW" altLang="en-US" sz="3200" dirty="0">
              <a:latin typeface="Arial Rounded MT Bold" panose="020F0704030504030204" pitchFamily="34" charset="0"/>
              <a:ea typeface="Microsoft JhengHei U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854310B-B6B4-100A-64AB-A297876828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88842"/>
                <a:ext cx="10931014" cy="415475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𝑃</m:t>
                    </m:r>
                  </m:oMath>
                </a14:m>
                <a:r>
                  <a:rPr lang="en-US" altLang="zh-TW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primary party holding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en-US" altLang="zh-TW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samples and labels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altLang="zh-TW" sz="2400" b="1" i="0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altLang="zh-TW" sz="24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𝑃</m:t>
                            </m:r>
                          </m:sup>
                        </m:sSup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lang="en-US" altLang="zh-TW" sz="2400" b="1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𝒚</m:t>
                        </m:r>
                      </m:e>
                    </m:d>
                    <m:r>
                      <a:rPr lang="en-US" altLang="zh-TW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≜</m:t>
                    </m:r>
                    <m:r>
                      <a:rPr lang="en-US" altLang="zh-TW" sz="24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</m:t>
                    </m:r>
                    <m:sSubSup>
                      <m:sSubSupPr>
                        <m:ctrlPr>
                          <a:rPr lang="en-US" altLang="zh-TW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sup>
                    </m:sSubSup>
                    <m:r>
                      <a:rPr lang="en-US" altLang="zh-TW" sz="24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TW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sSubSup>
                      <m:sSubSupPr>
                        <m:ctrlPr>
                          <a:rPr lang="en-US" altLang="zh-TW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}</m:t>
                        </m:r>
                      </m:e>
                      <m:sub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altLang="zh-TW" sz="24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altLang="zh-TW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secondary party holding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US" altLang="zh-TW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samples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TW" sz="2400" b="1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  <m:sup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sup>
                    </m:sSup>
                    <m:r>
                      <a:rPr lang="en-US" altLang="zh-TW" sz="24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≜</m:t>
                    </m:r>
                    <m:r>
                      <a:rPr lang="en-US" altLang="zh-TW" sz="24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</m:t>
                    </m:r>
                    <m:sSubSup>
                      <m:sSubSupPr>
                        <m:ctrlPr>
                          <a:rPr lang="en-US" altLang="zh-TW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sup>
                    </m:sSubSup>
                    <m:sSubSup>
                      <m:sSubSupPr>
                        <m:ctrlPr>
                          <a:rPr lang="en-US" altLang="zh-TW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}</m:t>
                        </m:r>
                      </m:e>
                      <m:sub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altLang="zh-TW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</m:t>
                    </m:r>
                    <m:sSubSup>
                      <m:sSubSupPr>
                        <m:ctrlPr>
                          <a:rPr lang="en-US" altLang="zh-TW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sup>
                    </m:sSubSup>
                    <m:sSubSup>
                      <m:sSubSupPr>
                        <m:ctrlPr>
                          <a:rPr lang="en-US" altLang="zh-TW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}</m:t>
                        </m:r>
                      </m:e>
                      <m:sub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p>
                    </m:sSubSup>
                    <m:r>
                      <a:rPr lang="en-US" altLang="zh-TW" sz="24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={</m:t>
                    </m:r>
                    <m:sSubSup>
                      <m:sSubSupPr>
                        <m:ctrlPr>
                          <a:rPr lang="en-US" altLang="zh-TW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sup>
                    </m:sSubSup>
                    <m:r>
                      <a:rPr lang="en-US" altLang="zh-TW" sz="24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Sup>
                      <m:sSubSupPr>
                        <m:ctrlPr>
                          <a:rPr lang="en-US" altLang="zh-TW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e>
                      <m:sub>
                        <m:r>
                          <a:rPr lang="en-US" altLang="zh-TW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sup>
                    </m:sSubSup>
                    <m:sSubSup>
                      <m:sSubSupPr>
                        <m:ctrlPr>
                          <a:rPr lang="en-US" altLang="zh-TW" sz="2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}</m:t>
                        </m:r>
                      </m:e>
                      <m:sub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p>
                    </m:sSubSup>
                    <m:r>
                      <a:rPr lang="en-US" altLang="zh-TW" sz="24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</m:t>
                    </m:r>
                    <m:sSubSup>
                      <m:sSubSupPr>
                        <m:ctrlPr>
                          <a:rPr lang="en-US" altLang="zh-TW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sup>
                    </m:sSubSup>
                    <m:sSubSup>
                      <m:sSubSupPr>
                        <m:ctrlPr>
                          <a:rPr lang="en-US" altLang="zh-TW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}</m:t>
                        </m:r>
                      </m:e>
                      <m:sub>
                        <m:r>
                          <a:rPr lang="en-US" altLang="zh-TW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bSup>
                    <m:r>
                      <a:rPr lang="en-US" altLang="zh-TW" sz="24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={</m:t>
                    </m:r>
                    <m:sSubSup>
                      <m:sSubSupPr>
                        <m:ctrlPr>
                          <a:rPr lang="en-US" altLang="zh-TW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sup>
                    </m:sSubSup>
                    <m:r>
                      <a:rPr lang="en-US" altLang="zh-TW" sz="24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Sup>
                      <m:sSubSupPr>
                        <m:ctrlPr>
                          <a:rPr lang="en-US" altLang="zh-TW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e>
                      <m:sub>
                        <m:r>
                          <a:rPr lang="en-US" altLang="zh-TW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sup>
                    </m:sSubSup>
                    <m:sSubSup>
                      <m:sSubSupPr>
                        <m:ctrlPr>
                          <a:rPr lang="en-US" altLang="zh-TW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}</m:t>
                        </m:r>
                      </m:e>
                      <m:sub>
                        <m:r>
                          <a:rPr lang="en-US" altLang="zh-TW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bSup>
                    <m:r>
                      <a:rPr lang="en-US" altLang="zh-TW" sz="24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</m:oMath>
                </a14:m>
                <a:endParaRPr lang="en-US" altLang="zh-TW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e>
                      <m:sub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sup>
                    </m:sSubSup>
                    <m:r>
                      <a:rPr lang="en-US" altLang="zh-TW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Sup>
                      <m:sSubSupPr>
                        <m:ctrlPr>
                          <a:rPr lang="en-US" altLang="zh-TW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TW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e>
                      <m:sub>
                        <m:r>
                          <a:rPr lang="en-US" altLang="zh-TW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sup>
                    </m:sSubSup>
                  </m:oMath>
                </a14:m>
                <a:r>
                  <a:rPr lang="en-US" altLang="zh-TW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common features for linkage.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sup>
                    </m:sSubSup>
                    <m:r>
                      <a:rPr lang="en-US" altLang="zh-TW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Sup>
                      <m:sSubSupPr>
                        <m:ctrlPr>
                          <a:rPr lang="en-US" altLang="zh-TW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TW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sup>
                    </m:sSubSup>
                  </m:oMath>
                </a14:m>
                <a:r>
                  <a:rPr lang="en-US" altLang="zh-TW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remaining features for training with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altLang="zh-TW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TW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Goal: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 sz="240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min</m:t>
                            </m:r>
                          </m:e>
                          <m:lim>
                            <m:r>
                              <a:rPr lang="zh-TW" altLang="en-US" sz="24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𝜃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;</m:t>
                                    </m:r>
                                    <m:sSubSup>
                                      <m:sSubSupPr>
                                        <m:ctrlP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𝑃</m:t>
                                        </m:r>
                                      </m:sup>
                                    </m:sSub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altLang="zh-TW" sz="2400" i="1" dirty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US" altLang="zh-TW" sz="2400" b="1" dirty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x</m:t>
                                        </m:r>
                                      </m:e>
                                      <m:sup>
                                        <m:r>
                                          <a:rPr lang="en-US" altLang="zh-TW" sz="2400" i="1" dirty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𝑆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</m:t>
                            </m:r>
                            <m:r>
                              <a:rPr lang="zh-TW" alt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𝜆</m:t>
                            </m:r>
                            <m:r>
                              <m:rPr>
                                <m:sty m:val="p"/>
                              </m:rPr>
                              <a:rPr lang="el-GR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Ω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zh-TW" alt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𝜃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endParaRPr lang="en-US" altLang="zh-TW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zh-TW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TW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854310B-B6B4-100A-64AB-A297876828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88842"/>
                <a:ext cx="10931014" cy="4154757"/>
              </a:xfrm>
              <a:blipFill>
                <a:blip r:embed="rId3"/>
                <a:stretch>
                  <a:fillRect l="-7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31C493-17FD-E324-FBC2-9FB9B0D2C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462FC-E2A1-44EE-96D0-B5A350E9AC4F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050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A6DB6-01C8-5E39-0F94-18C5C90F2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3280"/>
            <a:ext cx="3048000" cy="1325563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Arial Rounded MT Bold" panose="020F0704030504030204" pitchFamily="34" charset="0"/>
                <a:ea typeface="Microsoft JhengHei UI" panose="020B0604030504040204" pitchFamily="34" charset="-120"/>
              </a:rPr>
              <a:t>Soft Linkage</a:t>
            </a:r>
            <a:endParaRPr lang="zh-TW" altLang="en-US" sz="3200" dirty="0">
              <a:latin typeface="Arial Rounded MT Bold" panose="020F0704030504030204" pitchFamily="34" charset="0"/>
              <a:ea typeface="Microsoft JhengHei U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854310B-B6B4-100A-64AB-A297876828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88842"/>
                <a:ext cx="10931014" cy="443531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TW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Each sample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sup>
                    </m:sSubSup>
                  </m:oMath>
                </a14:m>
                <a:r>
                  <a:rPr lang="en-US" altLang="zh-TW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party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𝑃</m:t>
                    </m:r>
                  </m:oMath>
                </a14:m>
                <a:r>
                  <a:rPr lang="en-US" altLang="zh-TW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linked with samples containing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r>
                  <a:rPr lang="en-US" altLang="zh-TW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most similar identifiers in party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altLang="zh-TW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TW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server calculates the raw similarities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zh-TW" altLang="en-US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TW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between these linked pairs.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dist</m:t>
                        </m:r>
                        <m:d>
                          <m:d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p>
                            </m:sSubSup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p>
                            </m:sSubSup>
                          </m:e>
                        </m:d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altLang="zh-TW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the mean of all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TW" sz="2000">
                        <a:latin typeface="Cambria Math" panose="02040503050406030204" pitchFamily="18" charset="0"/>
                      </a:rPr>
                      <m:t>dist</m:t>
                    </m:r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p>
                        </m:sSub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altLang="zh-TW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the variance of all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TW" sz="2000">
                        <a:latin typeface="Cambria Math" panose="02040503050406030204" pitchFamily="18" charset="0"/>
                      </a:rPr>
                      <m:t>dist</m:t>
                    </m:r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p>
                        </m:sSub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altLang="zh-TW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TW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Add Gaussian noise of scale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𝜎</m:t>
                    </m:r>
                  </m:oMath>
                </a14:m>
                <a:r>
                  <a:rPr lang="en-US" altLang="zh-TW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zh-TW" altLang="en-US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TW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privacy preserving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(0,</m:t>
                    </m:r>
                    <m:sSup>
                      <m:sSup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zh-TW" alt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TW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TW" sz="2000" b="1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𝐬</m:t>
                        </m:r>
                      </m:e>
                      <m:sub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TW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≜</m:t>
                    </m:r>
                    <m:r>
                      <a:rPr lang="en-US" altLang="zh-TW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</m:t>
                    </m:r>
                    <m:sSub>
                      <m:sSubPr>
                        <m:ctrlPr>
                          <a:rPr lang="en-US" altLang="zh-TW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  <m:sSubSup>
                      <m:sSubSupPr>
                        <m:ctrlPr>
                          <a:rPr lang="en-US" altLang="zh-TW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}</m:t>
                        </m:r>
                      </m:e>
                      <m:sub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𝐾</m:t>
                        </m:r>
                      </m:sup>
                    </m:sSubSup>
                  </m:oMath>
                </a14:m>
                <a:r>
                  <a:rPr lang="en-US" altLang="zh-TW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sz="2000" b="1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𝐬</m:t>
                    </m:r>
                    <m:r>
                      <a:rPr lang="en-US" altLang="zh-TW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≜{</m:t>
                    </m:r>
                    <m:sSub>
                      <m:sSubPr>
                        <m:ctrlPr>
                          <a:rPr lang="en-US" altLang="zh-TW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TW" sz="2000" b="1" i="0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𝐬</m:t>
                        </m:r>
                      </m:e>
                      <m:sub>
                        <m:r>
                          <a:rPr lang="en-US" altLang="zh-TW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sSubSup>
                      <m:sSubSupPr>
                        <m:ctrlPr>
                          <a:rPr lang="en-US" altLang="zh-TW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TW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}</m:t>
                        </m:r>
                      </m:e>
                      <m:sub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TW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p>
                    </m:sSubSup>
                  </m:oMath>
                </a14:m>
                <a:endParaRPr lang="en-US" altLang="zh-TW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zh-TW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Send the similarities </a:t>
                </a:r>
                <a14:m>
                  <m:oMath xmlns:m="http://schemas.openxmlformats.org/officeDocument/2006/math">
                    <m:r>
                      <a:rPr lang="en-US" altLang="zh-TW" sz="2400" b="1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𝐬</m:t>
                    </m:r>
                  </m:oMath>
                </a14:m>
                <a:r>
                  <a:rPr lang="en-US" altLang="zh-TW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𝑃</m:t>
                    </m:r>
                  </m:oMath>
                </a14:m>
                <a:r>
                  <a:rPr lang="en-US" altLang="zh-TW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send the aligning information to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𝑃</m:t>
                    </m:r>
                  </m:oMath>
                </a14:m>
                <a:r>
                  <a:rPr lang="en-US" altLang="zh-TW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altLang="zh-TW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en-US" altLang="zh-TW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854310B-B6B4-100A-64AB-A297876828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88842"/>
                <a:ext cx="10931014" cy="4435313"/>
              </a:xfrm>
              <a:blipFill>
                <a:blip r:embed="rId3"/>
                <a:stretch>
                  <a:fillRect l="-781" t="-687" b="-68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31C493-17FD-E324-FBC2-9FB9B0D2C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462FC-E2A1-44EE-96D0-B5A350E9AC4F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869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C8A37B-7422-4DC0-89E1-19A5681A2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4306"/>
            <a:ext cx="10515600" cy="1325563"/>
          </a:xfrm>
        </p:spPr>
        <p:txBody>
          <a:bodyPr/>
          <a:lstStyle/>
          <a:p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Arial Rounded MT Bold" panose="020F0704030504030204" pitchFamily="34" charset="0"/>
                <a:ea typeface="Microsoft JhengHei UI Light" panose="020B0304030504040204" pitchFamily="34" charset="-120"/>
              </a:rPr>
              <a:t>Federated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Arial Rounded MT Bold" panose="020F0704030504030204" pitchFamily="34" charset="0"/>
                <a:ea typeface="Microsoft JhengHei UI Light" panose="020B0304030504040204" pitchFamily="34" charset="-120"/>
              </a:rPr>
              <a:t>Learning (Vertical)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DCD002D-114B-47E4-999A-6C1567F3D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9580A-7D5E-4B69-9F1B-6E9BF8ACC237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8A7E26CF-15B4-4420-AA21-0C5A86C51A88}"/>
              </a:ext>
            </a:extLst>
          </p:cNvPr>
          <p:cNvSpPr/>
          <p:nvPr/>
        </p:nvSpPr>
        <p:spPr>
          <a:xfrm>
            <a:off x="3622619" y="1328204"/>
            <a:ext cx="49467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Arial Rounded MT Bold" panose="020F0704030504030204" pitchFamily="34" charset="0"/>
                <a:ea typeface="Microsoft JhengHei UI Light" panose="020B0304030504040204" pitchFamily="34" charset="-120"/>
              </a:rPr>
              <a:t> </a:t>
            </a:r>
            <a:endParaRPr lang="zh-TW" altLang="en-US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1DD65B83-97D2-4F07-9B2E-79E9BD978C45}"/>
              </a:ext>
            </a:extLst>
          </p:cNvPr>
          <p:cNvSpPr txBox="1"/>
          <p:nvPr/>
        </p:nvSpPr>
        <p:spPr>
          <a:xfrm>
            <a:off x="7230140" y="2653767"/>
            <a:ext cx="47199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20386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Vertical federated learning: </a:t>
            </a:r>
          </a:p>
          <a:p>
            <a:pPr marL="342900" indent="-342900">
              <a:buAutoNum type="arabicParenR"/>
            </a:pPr>
            <a:r>
              <a:rPr lang="en-US" altLang="zh-TW" dirty="0">
                <a:solidFill>
                  <a:srgbClr val="20386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user features of the two datasets overlap </a:t>
            </a:r>
            <a:r>
              <a:rPr lang="en-US" altLang="zh-TW" b="1" i="1" dirty="0">
                <a:solidFill>
                  <a:srgbClr val="20386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little</a:t>
            </a:r>
          </a:p>
          <a:p>
            <a:pPr marL="342900" indent="-342900">
              <a:buAutoNum type="arabicParenR"/>
            </a:pPr>
            <a:r>
              <a:rPr lang="en-US" altLang="zh-TW" dirty="0">
                <a:solidFill>
                  <a:srgbClr val="20386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but the users overlap </a:t>
            </a:r>
            <a:r>
              <a:rPr lang="en-US" altLang="zh-TW" b="1" i="1" dirty="0">
                <a:solidFill>
                  <a:srgbClr val="20386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 lot</a:t>
            </a:r>
            <a:endParaRPr lang="zh-TW" altLang="en-US" b="1" i="1" dirty="0">
              <a:solidFill>
                <a:srgbClr val="203864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795812E-B110-4829-B581-63B20A8B89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1" t="11163" r="9064" b="5581"/>
          <a:stretch/>
        </p:blipFill>
        <p:spPr>
          <a:xfrm>
            <a:off x="180563" y="2053282"/>
            <a:ext cx="7049577" cy="391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5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A6DB6-01C8-5E39-0F94-18C5C90F2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3280"/>
            <a:ext cx="3048000" cy="1325563"/>
          </a:xfrm>
        </p:spPr>
        <p:txBody>
          <a:bodyPr>
            <a:normAutofit/>
          </a:bodyPr>
          <a:lstStyle/>
          <a:p>
            <a:r>
              <a:rPr lang="en-US" altLang="zh-TW" sz="3200" dirty="0" err="1">
                <a:latin typeface="Arial Rounded MT Bold" panose="020F0704030504030204" pitchFamily="34" charset="0"/>
                <a:ea typeface="Microsoft JhengHei UI" panose="020B0604030504040204" pitchFamily="34" charset="-120"/>
              </a:rPr>
              <a:t>SplitNN</a:t>
            </a:r>
            <a:endParaRPr lang="zh-TW" altLang="en-US" sz="3200" dirty="0">
              <a:latin typeface="Arial Rounded MT Bold" panose="020F0704030504030204" pitchFamily="34" charset="0"/>
              <a:ea typeface="Microsoft JhengHei UI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B738517-422D-64DD-F598-DFD176D50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9887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Split a model into multiple parties.</a:t>
            </a:r>
          </a:p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Conduct training by transferring gradients and intermediate outputs.</a:t>
            </a:r>
          </a:p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Concatenating the outputs of local models.</a:t>
            </a: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31C493-17FD-E324-FBC2-9FB9B0D2C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462FC-E2A1-44EE-96D0-B5A350E9AC4F}" type="slidenum">
              <a:rPr lang="zh-TW" altLang="en-US" smtClean="0"/>
              <a:t>60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5833E31-1A68-47B1-019D-6AABA33F4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584" y="3033223"/>
            <a:ext cx="6211167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6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A6DB6-01C8-5E39-0F94-18C5C90F2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63280"/>
            <a:ext cx="6539345" cy="1325563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Arial Rounded MT Bold" panose="020F0704030504030204" pitchFamily="34" charset="0"/>
                <a:ea typeface="Microsoft JhengHei UI" panose="020B0604030504040204" pitchFamily="34" charset="-120"/>
              </a:rPr>
              <a:t>Similarity-Based VFL</a:t>
            </a:r>
            <a:endParaRPr lang="zh-TW" altLang="en-US" sz="3200" dirty="0">
              <a:latin typeface="Arial Rounded MT Bold" panose="020F0704030504030204" pitchFamily="34" charset="0"/>
              <a:ea typeface="Microsoft JhengHei U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內容版面配置區 2">
                <a:extLst>
                  <a:ext uri="{FF2B5EF4-FFF2-40B4-BE49-F238E27FC236}">
                    <a16:creationId xmlns:a16="http://schemas.microsoft.com/office/drawing/2014/main" id="{AC8A5F22-DAC8-2342-4C4C-0F3091CB61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44689"/>
                <a:ext cx="5801592" cy="404562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Weight Gate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altLang="zh-TW" sz="20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he rows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0" i="1" u="none" strike="noStrike" baseline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TW" sz="2000" b="1" i="0" u="none" strike="noStrike" baseline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𝐨</m:t>
                        </m:r>
                      </m:e>
                      <m:sub>
                        <m:r>
                          <a:rPr lang="en-US" altLang="zh-TW" sz="2000" b="0" i="1" u="none" strike="noStrike" baseline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0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 with</a:t>
                </a:r>
                <a:r>
                  <a:rPr lang="zh-TW" altLang="en-US" sz="20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TW" sz="20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higher similarities should be granted a larger</a:t>
                </a:r>
                <a:r>
                  <a:rPr lang="zh-TW" altLang="en-US" sz="20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TW" sz="20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weight.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altLang="zh-TW" sz="20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he values of similarities do not directly represent the importance of records.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U</a:t>
                </a:r>
                <a:r>
                  <a:rPr lang="en-US" altLang="zh-TW" sz="20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se a simple neural network to non-linearly map the similarities to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0" i="1" u="none" strike="noStrike" baseline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TW" sz="2000" b="1" i="1" u="none" strike="noStrike" baseline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𝒘</m:t>
                        </m:r>
                      </m:e>
                      <m:sub>
                        <m:r>
                          <a:rPr lang="en-US" altLang="zh-TW" sz="2000" b="0" i="1" u="none" strike="noStrike" baseline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4" name="內容版面配置區 2">
                <a:extLst>
                  <a:ext uri="{FF2B5EF4-FFF2-40B4-BE49-F238E27FC236}">
                    <a16:creationId xmlns:a16="http://schemas.microsoft.com/office/drawing/2014/main" id="{AC8A5F22-DAC8-2342-4C4C-0F3091CB61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44689"/>
                <a:ext cx="5801592" cy="4045620"/>
              </a:xfrm>
              <a:blipFill>
                <a:blip r:embed="rId4"/>
                <a:stretch>
                  <a:fillRect l="-1366" r="-12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31C493-17FD-E324-FBC2-9FB9B0D2C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462FC-E2A1-44EE-96D0-B5A350E9AC4F}" type="slidenum">
              <a:rPr lang="zh-TW" altLang="en-US" smtClean="0"/>
              <a:t>61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9A012AD-4F0A-423C-2ACB-BBD96A281C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3844" y="1179563"/>
            <a:ext cx="4974020" cy="478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9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A6DB6-01C8-5E39-0F94-18C5C90F2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63280"/>
            <a:ext cx="6539345" cy="1325563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Arial Rounded MT Bold" panose="020F0704030504030204" pitchFamily="34" charset="0"/>
                <a:ea typeface="Microsoft JhengHei UI" panose="020B0604030504040204" pitchFamily="34" charset="-120"/>
              </a:rPr>
              <a:t>Similarity-Based VFL</a:t>
            </a:r>
            <a:endParaRPr lang="zh-TW" altLang="en-US" sz="3200" dirty="0">
              <a:latin typeface="Arial Rounded MT Bold" panose="020F0704030504030204" pitchFamily="34" charset="0"/>
              <a:ea typeface="Microsoft JhengHei U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內容版面配置區 2">
                <a:extLst>
                  <a:ext uri="{FF2B5EF4-FFF2-40B4-BE49-F238E27FC236}">
                    <a16:creationId xmlns:a16="http://schemas.microsoft.com/office/drawing/2014/main" id="{AC8A5F22-DAC8-2342-4C4C-0F3091CB61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44689"/>
                <a:ext cx="5801592" cy="404562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Sort Gate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Inconsistent order of features can incur irregular sharp gradients.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It makes the merge model hard to converge.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Sort the rows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TW" sz="2000" b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𝐨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zh-TW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TW" sz="2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𝐬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TW" sz="20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𝒘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zh-TW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內容版面配置區 2">
                <a:extLst>
                  <a:ext uri="{FF2B5EF4-FFF2-40B4-BE49-F238E27FC236}">
                    <a16:creationId xmlns:a16="http://schemas.microsoft.com/office/drawing/2014/main" id="{AC8A5F22-DAC8-2342-4C4C-0F3091CB61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44689"/>
                <a:ext cx="5801592" cy="4045620"/>
              </a:xfrm>
              <a:blipFill>
                <a:blip r:embed="rId4"/>
                <a:stretch>
                  <a:fillRect l="-1366" r="-1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31C493-17FD-E324-FBC2-9FB9B0D2C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462FC-E2A1-44EE-96D0-B5A350E9AC4F}" type="slidenum">
              <a:rPr lang="zh-TW" altLang="en-US" smtClean="0"/>
              <a:t>62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9A012AD-4F0A-423C-2ACB-BBD96A281C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3844" y="1179563"/>
            <a:ext cx="4974020" cy="478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8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A6DB6-01C8-5E39-0F94-18C5C90F2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63280"/>
            <a:ext cx="6539345" cy="1325563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Arial Rounded MT Bold" panose="020F0704030504030204" pitchFamily="34" charset="0"/>
                <a:ea typeface="Microsoft JhengHei UI" panose="020B0604030504040204" pitchFamily="34" charset="-120"/>
              </a:rPr>
              <a:t>Similarity-Based VFL</a:t>
            </a:r>
            <a:endParaRPr lang="zh-TW" altLang="en-US" sz="3200" dirty="0">
              <a:latin typeface="Arial Rounded MT Bold" panose="020F0704030504030204" pitchFamily="34" charset="0"/>
              <a:ea typeface="Microsoft JhengHei U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內容版面配置區 2">
                <a:extLst>
                  <a:ext uri="{FF2B5EF4-FFF2-40B4-BE49-F238E27FC236}">
                    <a16:creationId xmlns:a16="http://schemas.microsoft.com/office/drawing/2014/main" id="{AC8A5F22-DAC8-2342-4C4C-0F3091CB61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44689"/>
                <a:ext cx="5801592" cy="404562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Merge Gate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Aggregate the information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TW" sz="2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𝐨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zh-TW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merge model can be implemented by a MLP, but usually leads to over-fitting.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merge model is unaware of which 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r>
                  <a:rPr lang="en-US" altLang="zh-TW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features in the flattened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TW" sz="2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𝐨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zh-TW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correspond to the same output feature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TW" sz="2000" b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𝐨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zh-TW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4" name="內容版面配置區 2">
                <a:extLst>
                  <a:ext uri="{FF2B5EF4-FFF2-40B4-BE49-F238E27FC236}">
                    <a16:creationId xmlns:a16="http://schemas.microsoft.com/office/drawing/2014/main" id="{AC8A5F22-DAC8-2342-4C4C-0F3091CB61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44689"/>
                <a:ext cx="5801592" cy="4045620"/>
              </a:xfrm>
              <a:blipFill>
                <a:blip r:embed="rId4"/>
                <a:stretch>
                  <a:fillRect l="-1366" r="-5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31C493-17FD-E324-FBC2-9FB9B0D2C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462FC-E2A1-44EE-96D0-B5A350E9AC4F}" type="slidenum">
              <a:rPr lang="zh-TW" altLang="en-US" smtClean="0"/>
              <a:t>63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9A012AD-4F0A-423C-2ACB-BBD96A281C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3844" y="1179563"/>
            <a:ext cx="4974020" cy="478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6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A6DB6-01C8-5E39-0F94-18C5C90F2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63280"/>
            <a:ext cx="6539345" cy="1325563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Arial Rounded MT Bold" panose="020F0704030504030204" pitchFamily="34" charset="0"/>
                <a:ea typeface="Microsoft JhengHei UI" panose="020B0604030504040204" pitchFamily="34" charset="-120"/>
              </a:rPr>
              <a:t>Similarity-Based VFL</a:t>
            </a:r>
            <a:endParaRPr lang="zh-TW" altLang="en-US" sz="3200" dirty="0">
              <a:latin typeface="Arial Rounded MT Bold" panose="020F0704030504030204" pitchFamily="34" charset="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31C493-17FD-E324-FBC2-9FB9B0D2C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462FC-E2A1-44EE-96D0-B5A350E9AC4F}" type="slidenum">
              <a:rPr lang="zh-TW" altLang="en-US" smtClean="0"/>
              <a:t>64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0223188-32CB-2067-2349-C2D93ED41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309" y="1731646"/>
            <a:ext cx="4315691" cy="414916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7BF1209-7733-FF40-0D2B-941508C85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79" y="1390433"/>
            <a:ext cx="7613930" cy="483159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B2484D1-8612-A7AF-0CF6-F7702F941244}"/>
              </a:ext>
            </a:extLst>
          </p:cNvPr>
          <p:cNvSpPr/>
          <p:nvPr/>
        </p:nvSpPr>
        <p:spPr>
          <a:xfrm>
            <a:off x="1039091" y="4572001"/>
            <a:ext cx="6672349" cy="14325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03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A6DB6-01C8-5E39-0F94-18C5C90F2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63280"/>
            <a:ext cx="4211782" cy="1325563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Arial Rounded MT Bold" panose="020F0704030504030204" pitchFamily="34" charset="0"/>
                <a:ea typeface="Microsoft JhengHei UI" panose="020B0604030504040204" pitchFamily="34" charset="-120"/>
              </a:rPr>
              <a:t>Experiment Setting</a:t>
            </a:r>
            <a:endParaRPr lang="zh-TW" altLang="en-US" sz="3200" dirty="0">
              <a:latin typeface="Arial Rounded MT Bold" panose="020F0704030504030204" pitchFamily="34" charset="0"/>
              <a:ea typeface="Microsoft JhengHei U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0712CC-BF57-A765-793E-1C280FF61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528159"/>
            <a:ext cx="5385955" cy="465189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Synthetic datasets: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 err="1">
                <a:latin typeface="Arial" panose="020B0604020202020204" pitchFamily="34" charset="0"/>
                <a:cs typeface="Arial" panose="020B0604020202020204" pitchFamily="34" charset="0"/>
              </a:rPr>
              <a:t>sklearn</a:t>
            </a:r>
            <a:endParaRPr lang="en-US" altLang="zh-TW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frog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 err="1">
                <a:latin typeface="Arial" panose="020B0604020202020204" pitchFamily="34" charset="0"/>
                <a:cs typeface="Arial" panose="020B0604020202020204" pitchFamily="34" charset="0"/>
              </a:rPr>
              <a:t>boone</a:t>
            </a:r>
            <a:endParaRPr lang="en-US" altLang="zh-TW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Real-world datasets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house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taxi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 err="1">
                <a:latin typeface="Arial" panose="020B0604020202020204" pitchFamily="34" charset="0"/>
                <a:cs typeface="Arial" panose="020B0604020202020204" pitchFamily="34" charset="0"/>
              </a:rPr>
              <a:t>hdb</a:t>
            </a:r>
            <a:endParaRPr lang="en-US" altLang="zh-TW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game 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company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31C493-17FD-E324-FBC2-9FB9B0D2C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462FC-E2A1-44EE-96D0-B5A350E9AC4F}" type="slidenum">
              <a:rPr lang="zh-TW" altLang="en-US" smtClean="0"/>
              <a:t>65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2E4C711-BC44-2796-D9DA-8E492B5EC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794" y="1788843"/>
            <a:ext cx="8246685" cy="258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06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A6DB6-01C8-5E39-0F94-18C5C90F2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63280"/>
            <a:ext cx="4211782" cy="1325563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Arial Rounded MT Bold" panose="020F0704030504030204" pitchFamily="34" charset="0"/>
                <a:ea typeface="Microsoft JhengHei UI" panose="020B0604030504040204" pitchFamily="34" charset="-120"/>
              </a:rPr>
              <a:t>Experiment Setting</a:t>
            </a:r>
            <a:endParaRPr lang="zh-TW" altLang="en-US" sz="3200" dirty="0">
              <a:latin typeface="Arial Rounded MT Bold" panose="020F0704030504030204" pitchFamily="34" charset="0"/>
              <a:ea typeface="Microsoft JhengHei U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40712CC-BF57-A765-793E-1C280FF61A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445582"/>
                <a:ext cx="10776626" cy="428465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TW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Baselines: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TW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Solo: only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TW" sz="2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𝐝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sup>
                    </m:sSup>
                  </m:oMath>
                </a14:m>
                <a:r>
                  <a:rPr lang="en-US" altLang="zh-TW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trained.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TW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Combine: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[</m:t>
                    </m:r>
                    <m:sSup>
                      <m:sSupPr>
                        <m:ctrlPr>
                          <a:rPr lang="en-US" altLang="zh-TW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TW" sz="2000" b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𝐝</m:t>
                        </m:r>
                      </m:e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sup>
                    </m:sSup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p>
                      <m:sSupPr>
                        <m:ctrlPr>
                          <a:rPr lang="en-US" altLang="zh-TW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TW" sz="2000" b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𝐝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sup>
                    </m:sSup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]</m:t>
                    </m:r>
                  </m:oMath>
                </a14:m>
                <a:r>
                  <a:rPr lang="en-US" altLang="zh-TW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trained.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TW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FedSim</a:t>
                </a:r>
                <a:r>
                  <a:rPr lang="en-US" altLang="zh-TW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-MLP: the CNN in </a:t>
                </a:r>
                <a:r>
                  <a:rPr lang="en-US" altLang="zh-TW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FedSim</a:t>
                </a:r>
                <a:r>
                  <a:rPr lang="en-US" altLang="zh-TW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changed to MLP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TW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Top1Sim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TW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Exact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TW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FeatureSim</a:t>
                </a:r>
                <a:endParaRPr lang="en-US" altLang="zh-TW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zh-TW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AvgSim</a:t>
                </a:r>
                <a:endParaRPr lang="en-US" altLang="zh-TW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TW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40712CC-BF57-A765-793E-1C280FF61A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445582"/>
                <a:ext cx="10776626" cy="4284658"/>
              </a:xfrm>
              <a:blipFill>
                <a:blip r:embed="rId3"/>
                <a:stretch>
                  <a:fillRect l="-792" t="-9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31C493-17FD-E324-FBC2-9FB9B0D2C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462FC-E2A1-44EE-96D0-B5A350E9AC4F}" type="slidenum">
              <a:rPr lang="zh-TW" altLang="en-US" smtClean="0"/>
              <a:t>66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25405BC-1DAF-8695-C639-C246112BE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748" y="2992645"/>
            <a:ext cx="3758504" cy="390110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8E58F48-5A74-A501-960F-63072B6A0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5252" y="3028395"/>
            <a:ext cx="2587570" cy="382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59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A6DB6-01C8-5E39-0F94-18C5C90F2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3280"/>
            <a:ext cx="7675879" cy="1325563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Arial Rounded MT Bold" panose="020F0704030504030204" pitchFamily="34" charset="0"/>
                <a:ea typeface="Microsoft JhengHei UI" panose="020B0604030504040204" pitchFamily="34" charset="-120"/>
              </a:rPr>
              <a:t>Performance on Real-world Datasets</a:t>
            </a:r>
            <a:endParaRPr lang="zh-TW" altLang="en-US" sz="3200" dirty="0">
              <a:latin typeface="Arial Rounded MT Bold" panose="020F0704030504030204" pitchFamily="34" charset="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31C493-17FD-E324-FBC2-9FB9B0D2C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462FC-E2A1-44EE-96D0-B5A350E9AC4F}" type="slidenum">
              <a:rPr lang="zh-TW" altLang="en-US" smtClean="0"/>
              <a:t>67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29EAB16-EF37-5A63-D54C-D09CB9750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0" y="1663057"/>
            <a:ext cx="11610213" cy="381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24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A6DB6-01C8-5E39-0F94-18C5C90F2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3280"/>
            <a:ext cx="8549639" cy="1325563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Arial Rounded MT Bold" panose="020F0704030504030204" pitchFamily="34" charset="0"/>
                <a:ea typeface="Microsoft JhengHei UI" panose="020B0604030504040204" pitchFamily="34" charset="-120"/>
              </a:rPr>
              <a:t>Performance on Synthetic Datasets</a:t>
            </a:r>
            <a:endParaRPr lang="zh-TW" altLang="en-US" sz="3200" dirty="0">
              <a:latin typeface="Arial Rounded MT Bold" panose="020F0704030504030204" pitchFamily="34" charset="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31C493-17FD-E324-FBC2-9FB9B0D2C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462FC-E2A1-44EE-96D0-B5A350E9AC4F}" type="slidenum">
              <a:rPr lang="zh-TW" altLang="en-US" smtClean="0"/>
              <a:t>68</a:t>
            </a:fld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04C6228-B241-C37F-5A91-191B145A8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41" y="1972814"/>
            <a:ext cx="11686118" cy="291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02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A6DB6-01C8-5E39-0F94-18C5C90F2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3280"/>
            <a:ext cx="8549639" cy="1325563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Arial Rounded MT Bold" panose="020F0704030504030204" pitchFamily="34" charset="0"/>
                <a:ea typeface="Microsoft JhengHei UI" panose="020B0604030504040204" pitchFamily="34" charset="-120"/>
              </a:rPr>
              <a:t>Effect of Hyperparameter K</a:t>
            </a:r>
            <a:endParaRPr lang="zh-TW" altLang="en-US" sz="3200" dirty="0">
              <a:latin typeface="Arial Rounded MT Bold" panose="020F0704030504030204" pitchFamily="34" charset="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31C493-17FD-E324-FBC2-9FB9B0D2C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462FC-E2A1-44EE-96D0-B5A350E9AC4F}" type="slidenum">
              <a:rPr lang="zh-TW" altLang="en-US" smtClean="0"/>
              <a:t>69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D898F7A-CF03-F858-13C3-8A26ED50C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40" y="1438530"/>
            <a:ext cx="10488441" cy="473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72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C8A37B-7422-4DC0-89E1-19A5681A2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0694"/>
            <a:ext cx="10515600" cy="1325563"/>
          </a:xfrm>
        </p:spPr>
        <p:txBody>
          <a:bodyPr/>
          <a:lstStyle/>
          <a:p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Arial Rounded MT Bold" panose="020F0704030504030204" pitchFamily="34" charset="0"/>
                <a:ea typeface="Microsoft JhengHei UI Light" panose="020B0304030504040204" pitchFamily="34" charset="-120"/>
              </a:rPr>
              <a:t>Federated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Arial Rounded MT Bold" panose="020F0704030504030204" pitchFamily="34" charset="0"/>
                <a:ea typeface="Microsoft JhengHei UI Light" panose="020B0304030504040204" pitchFamily="34" charset="-120"/>
              </a:rPr>
              <a:t>Learning (Vertical)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4A7439-1A20-42A1-B00B-CDE0E60B7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9580A-7D5E-4B69-9F1B-6E9BF8ACC237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50" name="圓角矩形 35">
            <a:extLst>
              <a:ext uri="{FF2B5EF4-FFF2-40B4-BE49-F238E27FC236}">
                <a16:creationId xmlns:a16="http://schemas.microsoft.com/office/drawing/2014/main" id="{374B9E9F-9C59-45D1-A34F-EAF2A04EDA93}"/>
              </a:ext>
            </a:extLst>
          </p:cNvPr>
          <p:cNvSpPr/>
          <p:nvPr/>
        </p:nvSpPr>
        <p:spPr>
          <a:xfrm>
            <a:off x="594233" y="2420528"/>
            <a:ext cx="3303329" cy="117270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1" name="圖片 50">
            <a:extLst>
              <a:ext uri="{FF2B5EF4-FFF2-40B4-BE49-F238E27FC236}">
                <a16:creationId xmlns:a16="http://schemas.microsoft.com/office/drawing/2014/main" id="{E9D7C77C-FB95-4A16-82F6-65382BAEA1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067" y="2722917"/>
            <a:ext cx="509437" cy="469415"/>
          </a:xfrm>
          <a:prstGeom prst="rect">
            <a:avLst/>
          </a:prstGeom>
        </p:spPr>
      </p:pic>
      <p:grpSp>
        <p:nvGrpSpPr>
          <p:cNvPr id="53" name="群組 52">
            <a:extLst>
              <a:ext uri="{FF2B5EF4-FFF2-40B4-BE49-F238E27FC236}">
                <a16:creationId xmlns:a16="http://schemas.microsoft.com/office/drawing/2014/main" id="{708674F6-9EBF-472B-9D2B-55BD00680060}"/>
              </a:ext>
            </a:extLst>
          </p:cNvPr>
          <p:cNvGrpSpPr/>
          <p:nvPr/>
        </p:nvGrpSpPr>
        <p:grpSpPr>
          <a:xfrm>
            <a:off x="2059900" y="2723211"/>
            <a:ext cx="452413" cy="402816"/>
            <a:chOff x="8516517" y="2429207"/>
            <a:chExt cx="661068" cy="648562"/>
          </a:xfrm>
        </p:grpSpPr>
        <p:pic>
          <p:nvPicPr>
            <p:cNvPr id="54" name="圖片 53">
              <a:extLst>
                <a:ext uri="{FF2B5EF4-FFF2-40B4-BE49-F238E27FC236}">
                  <a16:creationId xmlns:a16="http://schemas.microsoft.com/office/drawing/2014/main" id="{58C6D095-46D4-45A8-8AD1-6A65B479F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5265" y="2429207"/>
              <a:ext cx="592320" cy="592321"/>
            </a:xfrm>
            <a:prstGeom prst="rect">
              <a:avLst/>
            </a:prstGeom>
          </p:spPr>
        </p:pic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7C065656-614C-4BBE-AE16-8B5E2544A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6517" y="2485449"/>
              <a:ext cx="592320" cy="592320"/>
            </a:xfrm>
            <a:prstGeom prst="rect">
              <a:avLst/>
            </a:prstGeom>
          </p:spPr>
        </p:pic>
      </p:grpSp>
      <p:sp>
        <p:nvSpPr>
          <p:cNvPr id="56" name="직사각형 32">
            <a:extLst>
              <a:ext uri="{FF2B5EF4-FFF2-40B4-BE49-F238E27FC236}">
                <a16:creationId xmlns:a16="http://schemas.microsoft.com/office/drawing/2014/main" id="{B65A8755-5116-4D79-A3B2-F8F2831F50BA}"/>
              </a:ext>
            </a:extLst>
          </p:cNvPr>
          <p:cNvSpPr/>
          <p:nvPr/>
        </p:nvSpPr>
        <p:spPr>
          <a:xfrm>
            <a:off x="2774052" y="3150179"/>
            <a:ext cx="955353" cy="316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>
                <a:solidFill>
                  <a:schemeClr val="tx2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Local Model</a:t>
            </a:r>
          </a:p>
        </p:txBody>
      </p:sp>
      <p:sp>
        <p:nvSpPr>
          <p:cNvPr id="57" name="직사각형 32">
            <a:extLst>
              <a:ext uri="{FF2B5EF4-FFF2-40B4-BE49-F238E27FC236}">
                <a16:creationId xmlns:a16="http://schemas.microsoft.com/office/drawing/2014/main" id="{D86619F1-EC4C-4EFF-AABC-8F0EB59611CB}"/>
              </a:ext>
            </a:extLst>
          </p:cNvPr>
          <p:cNvSpPr/>
          <p:nvPr/>
        </p:nvSpPr>
        <p:spPr>
          <a:xfrm>
            <a:off x="1808431" y="3205259"/>
            <a:ext cx="9553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2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Private Data</a:t>
            </a:r>
          </a:p>
        </p:txBody>
      </p:sp>
      <p:sp>
        <p:nvSpPr>
          <p:cNvPr id="58" name="圓角矩形 46">
            <a:extLst>
              <a:ext uri="{FF2B5EF4-FFF2-40B4-BE49-F238E27FC236}">
                <a16:creationId xmlns:a16="http://schemas.microsoft.com/office/drawing/2014/main" id="{918157B9-6038-40CC-91A6-FF35A66E67E1}"/>
              </a:ext>
            </a:extLst>
          </p:cNvPr>
          <p:cNvSpPr/>
          <p:nvPr/>
        </p:nvSpPr>
        <p:spPr>
          <a:xfrm>
            <a:off x="8343079" y="3262826"/>
            <a:ext cx="3303329" cy="117270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圓角矩形 47">
            <a:extLst>
              <a:ext uri="{FF2B5EF4-FFF2-40B4-BE49-F238E27FC236}">
                <a16:creationId xmlns:a16="http://schemas.microsoft.com/office/drawing/2014/main" id="{CEAA2B07-E18C-487C-BD3A-B79AD54B901A}"/>
              </a:ext>
            </a:extLst>
          </p:cNvPr>
          <p:cNvSpPr/>
          <p:nvPr/>
        </p:nvSpPr>
        <p:spPr>
          <a:xfrm>
            <a:off x="2779854" y="5040011"/>
            <a:ext cx="3303329" cy="117270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0" name="圖片 59">
            <a:extLst>
              <a:ext uri="{FF2B5EF4-FFF2-40B4-BE49-F238E27FC236}">
                <a16:creationId xmlns:a16="http://schemas.microsoft.com/office/drawing/2014/main" id="{CF998429-3002-442D-BA95-AD973B680A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360" y="3477092"/>
            <a:ext cx="509437" cy="469415"/>
          </a:xfrm>
          <a:prstGeom prst="rect">
            <a:avLst/>
          </a:prstGeom>
        </p:spPr>
      </p:pic>
      <p:sp>
        <p:nvSpPr>
          <p:cNvPr id="61" name="직사각형 32">
            <a:extLst>
              <a:ext uri="{FF2B5EF4-FFF2-40B4-BE49-F238E27FC236}">
                <a16:creationId xmlns:a16="http://schemas.microsoft.com/office/drawing/2014/main" id="{BEB13639-76EE-430F-833A-490550FE18B4}"/>
              </a:ext>
            </a:extLst>
          </p:cNvPr>
          <p:cNvSpPr/>
          <p:nvPr/>
        </p:nvSpPr>
        <p:spPr>
          <a:xfrm>
            <a:off x="8527440" y="4011178"/>
            <a:ext cx="955353" cy="316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>
                <a:solidFill>
                  <a:schemeClr val="tx2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Local Model</a:t>
            </a:r>
          </a:p>
        </p:txBody>
      </p:sp>
      <p:sp>
        <p:nvSpPr>
          <p:cNvPr id="62" name="직사각형 32">
            <a:extLst>
              <a:ext uri="{FF2B5EF4-FFF2-40B4-BE49-F238E27FC236}">
                <a16:creationId xmlns:a16="http://schemas.microsoft.com/office/drawing/2014/main" id="{BCA52BF4-AE22-4270-9EAB-91A2C10765D7}"/>
              </a:ext>
            </a:extLst>
          </p:cNvPr>
          <p:cNvSpPr/>
          <p:nvPr/>
        </p:nvSpPr>
        <p:spPr>
          <a:xfrm>
            <a:off x="9429075" y="4053881"/>
            <a:ext cx="9553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2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Private Data</a:t>
            </a:r>
          </a:p>
        </p:txBody>
      </p: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469FF69C-010A-41AD-8A84-B832B425D29C}"/>
              </a:ext>
            </a:extLst>
          </p:cNvPr>
          <p:cNvGrpSpPr/>
          <p:nvPr/>
        </p:nvGrpSpPr>
        <p:grpSpPr>
          <a:xfrm>
            <a:off x="9644079" y="3434056"/>
            <a:ext cx="562316" cy="528210"/>
            <a:chOff x="9425305" y="3638801"/>
            <a:chExt cx="562316" cy="528210"/>
          </a:xfrm>
        </p:grpSpPr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6DDCFA9C-2630-4FCD-88F2-142B32357DDB}"/>
                </a:ext>
              </a:extLst>
            </p:cNvPr>
            <p:cNvGrpSpPr/>
            <p:nvPr/>
          </p:nvGrpSpPr>
          <p:grpSpPr>
            <a:xfrm>
              <a:off x="9474716" y="3638801"/>
              <a:ext cx="512905" cy="481930"/>
              <a:chOff x="8539112" y="2313693"/>
              <a:chExt cx="749459" cy="775940"/>
            </a:xfrm>
          </p:grpSpPr>
          <p:pic>
            <p:nvPicPr>
              <p:cNvPr id="66" name="圖片 65">
                <a:extLst>
                  <a:ext uri="{FF2B5EF4-FFF2-40B4-BE49-F238E27FC236}">
                    <a16:creationId xmlns:a16="http://schemas.microsoft.com/office/drawing/2014/main" id="{C1B145E7-E311-4945-B4ED-3EBE0171E1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96251" y="2313693"/>
                <a:ext cx="592320" cy="592321"/>
              </a:xfrm>
              <a:prstGeom prst="rect">
                <a:avLst/>
              </a:prstGeom>
            </p:spPr>
          </p:pic>
          <p:pic>
            <p:nvPicPr>
              <p:cNvPr id="67" name="圖片 66">
                <a:extLst>
                  <a:ext uri="{FF2B5EF4-FFF2-40B4-BE49-F238E27FC236}">
                    <a16:creationId xmlns:a16="http://schemas.microsoft.com/office/drawing/2014/main" id="{7A8A6EF5-8E19-4D37-936A-A2EA9D0708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24053" y="2417146"/>
                <a:ext cx="592318" cy="592321"/>
              </a:xfrm>
              <a:prstGeom prst="rect">
                <a:avLst/>
              </a:prstGeom>
            </p:spPr>
          </p:pic>
          <p:pic>
            <p:nvPicPr>
              <p:cNvPr id="68" name="圖片 67">
                <a:extLst>
                  <a:ext uri="{FF2B5EF4-FFF2-40B4-BE49-F238E27FC236}">
                    <a16:creationId xmlns:a16="http://schemas.microsoft.com/office/drawing/2014/main" id="{EB237488-FDE2-48D2-B727-F02CE3C678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39112" y="2497313"/>
                <a:ext cx="592320" cy="592320"/>
              </a:xfrm>
              <a:prstGeom prst="rect">
                <a:avLst/>
              </a:prstGeom>
            </p:spPr>
          </p:pic>
        </p:grpSp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0AE34AF3-8AA3-4A25-BFE5-14C0D4080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5305" y="3799126"/>
              <a:ext cx="405364" cy="367885"/>
            </a:xfrm>
            <a:prstGeom prst="rect">
              <a:avLst/>
            </a:prstGeom>
          </p:spPr>
        </p:pic>
      </p:grpSp>
      <p:pic>
        <p:nvPicPr>
          <p:cNvPr id="69" name="圖片 68">
            <a:extLst>
              <a:ext uri="{FF2B5EF4-FFF2-40B4-BE49-F238E27FC236}">
                <a16:creationId xmlns:a16="http://schemas.microsoft.com/office/drawing/2014/main" id="{8A00F664-57A4-44A3-8B14-EB33ED1A38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66" y="3395191"/>
            <a:ext cx="908531" cy="908531"/>
          </a:xfrm>
          <a:prstGeom prst="rect">
            <a:avLst/>
          </a:prstGeom>
        </p:spPr>
      </p:pic>
      <p:pic>
        <p:nvPicPr>
          <p:cNvPr id="70" name="圖片 69">
            <a:extLst>
              <a:ext uri="{FF2B5EF4-FFF2-40B4-BE49-F238E27FC236}">
                <a16:creationId xmlns:a16="http://schemas.microsoft.com/office/drawing/2014/main" id="{B37FBBB3-063B-4DD9-B53E-2C220F90F3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854" y="5242712"/>
            <a:ext cx="509437" cy="469415"/>
          </a:xfrm>
          <a:prstGeom prst="rect">
            <a:avLst/>
          </a:prstGeom>
        </p:spPr>
      </p:pic>
      <p:grpSp>
        <p:nvGrpSpPr>
          <p:cNvPr id="71" name="群組 70">
            <a:extLst>
              <a:ext uri="{FF2B5EF4-FFF2-40B4-BE49-F238E27FC236}">
                <a16:creationId xmlns:a16="http://schemas.microsoft.com/office/drawing/2014/main" id="{7A14C2B0-F1E7-43EF-B1CF-BD7E6A10F7E1}"/>
              </a:ext>
            </a:extLst>
          </p:cNvPr>
          <p:cNvGrpSpPr/>
          <p:nvPr/>
        </p:nvGrpSpPr>
        <p:grpSpPr>
          <a:xfrm>
            <a:off x="4263362" y="5293802"/>
            <a:ext cx="492528" cy="440269"/>
            <a:chOff x="8457901" y="2429207"/>
            <a:chExt cx="719684" cy="708864"/>
          </a:xfrm>
        </p:grpSpPr>
        <p:pic>
          <p:nvPicPr>
            <p:cNvPr id="72" name="圖片 71">
              <a:extLst>
                <a:ext uri="{FF2B5EF4-FFF2-40B4-BE49-F238E27FC236}">
                  <a16:creationId xmlns:a16="http://schemas.microsoft.com/office/drawing/2014/main" id="{4D3CB0C9-2D90-4701-943A-8DB51A1C0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5265" y="2429207"/>
              <a:ext cx="592320" cy="592321"/>
            </a:xfrm>
            <a:prstGeom prst="rect">
              <a:avLst/>
            </a:prstGeom>
          </p:spPr>
        </p:pic>
        <p:pic>
          <p:nvPicPr>
            <p:cNvPr id="73" name="圖片 72">
              <a:extLst>
                <a:ext uri="{FF2B5EF4-FFF2-40B4-BE49-F238E27FC236}">
                  <a16:creationId xmlns:a16="http://schemas.microsoft.com/office/drawing/2014/main" id="{CC203C6A-4E49-42EF-9E0B-899BFC6D8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6517" y="2485449"/>
              <a:ext cx="592320" cy="592320"/>
            </a:xfrm>
            <a:prstGeom prst="rect">
              <a:avLst/>
            </a:prstGeom>
          </p:spPr>
        </p:pic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3D2D84C5-7197-4F03-B2D4-7886857C8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7901" y="2545751"/>
              <a:ext cx="592320" cy="592320"/>
            </a:xfrm>
            <a:prstGeom prst="rect">
              <a:avLst/>
            </a:prstGeom>
          </p:spPr>
        </p:pic>
      </p:grpSp>
      <p:sp>
        <p:nvSpPr>
          <p:cNvPr id="75" name="직사각형 32">
            <a:extLst>
              <a:ext uri="{FF2B5EF4-FFF2-40B4-BE49-F238E27FC236}">
                <a16:creationId xmlns:a16="http://schemas.microsoft.com/office/drawing/2014/main" id="{02A4B1DE-18E1-486D-86E0-9EBE32771964}"/>
              </a:ext>
            </a:extLst>
          </p:cNvPr>
          <p:cNvSpPr/>
          <p:nvPr/>
        </p:nvSpPr>
        <p:spPr>
          <a:xfrm>
            <a:off x="4987934" y="5776798"/>
            <a:ext cx="955353" cy="316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>
                <a:solidFill>
                  <a:schemeClr val="tx2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Local Model</a:t>
            </a:r>
          </a:p>
        </p:txBody>
      </p:sp>
      <p:sp>
        <p:nvSpPr>
          <p:cNvPr id="76" name="직사각형 32">
            <a:extLst>
              <a:ext uri="{FF2B5EF4-FFF2-40B4-BE49-F238E27FC236}">
                <a16:creationId xmlns:a16="http://schemas.microsoft.com/office/drawing/2014/main" id="{7C3DC137-A394-43E8-9702-A36E069531BA}"/>
              </a:ext>
            </a:extLst>
          </p:cNvPr>
          <p:cNvSpPr/>
          <p:nvPr/>
        </p:nvSpPr>
        <p:spPr>
          <a:xfrm>
            <a:off x="4028483" y="5822011"/>
            <a:ext cx="9553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2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Private Data</a:t>
            </a:r>
          </a:p>
        </p:txBody>
      </p: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D6933B6C-DEB8-406D-8572-873FE9FC4503}"/>
              </a:ext>
            </a:extLst>
          </p:cNvPr>
          <p:cNvGrpSpPr/>
          <p:nvPr/>
        </p:nvGrpSpPr>
        <p:grpSpPr>
          <a:xfrm>
            <a:off x="5400661" y="2726914"/>
            <a:ext cx="1487335" cy="1442609"/>
            <a:chOff x="4665728" y="2438495"/>
            <a:chExt cx="2050558" cy="1914859"/>
          </a:xfrm>
        </p:grpSpPr>
        <p:sp>
          <p:nvSpPr>
            <p:cNvPr id="79" name="圓角矩形 67">
              <a:extLst>
                <a:ext uri="{FF2B5EF4-FFF2-40B4-BE49-F238E27FC236}">
                  <a16:creationId xmlns:a16="http://schemas.microsoft.com/office/drawing/2014/main" id="{7672A643-88C3-4327-A3F0-78110D9FF453}"/>
                </a:ext>
              </a:extLst>
            </p:cNvPr>
            <p:cNvSpPr/>
            <p:nvPr/>
          </p:nvSpPr>
          <p:spPr>
            <a:xfrm>
              <a:off x="4665728" y="2438495"/>
              <a:ext cx="2050558" cy="1914859"/>
            </a:xfrm>
            <a:prstGeom prst="roundRect">
              <a:avLst>
                <a:gd name="adj" fmla="val 7025"/>
              </a:avLst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0" name="圖片 79">
              <a:extLst>
                <a:ext uri="{FF2B5EF4-FFF2-40B4-BE49-F238E27FC236}">
                  <a16:creationId xmlns:a16="http://schemas.microsoft.com/office/drawing/2014/main" id="{93B21120-4058-40F2-BB18-92C61F22C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2800" y="2586834"/>
              <a:ext cx="1618183" cy="1618183"/>
            </a:xfrm>
            <a:prstGeom prst="rect">
              <a:avLst/>
            </a:prstGeom>
          </p:spPr>
        </p:pic>
      </p:grp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0291148A-34BE-4418-82F6-D86A9BCF5B8F}"/>
              </a:ext>
            </a:extLst>
          </p:cNvPr>
          <p:cNvCxnSpPr/>
          <p:nvPr/>
        </p:nvCxnSpPr>
        <p:spPr>
          <a:xfrm>
            <a:off x="3600838" y="3006881"/>
            <a:ext cx="1608016" cy="38831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D83E890A-1F73-4BB5-A2D9-62EC19A49FEA}"/>
              </a:ext>
            </a:extLst>
          </p:cNvPr>
          <p:cNvCxnSpPr/>
          <p:nvPr/>
        </p:nvCxnSpPr>
        <p:spPr>
          <a:xfrm flipH="1" flipV="1">
            <a:off x="7168885" y="3561300"/>
            <a:ext cx="1435961" cy="21702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FCD8B76B-DA00-4310-ADC5-25934BAE3CBE}"/>
              </a:ext>
            </a:extLst>
          </p:cNvPr>
          <p:cNvCxnSpPr/>
          <p:nvPr/>
        </p:nvCxnSpPr>
        <p:spPr>
          <a:xfrm flipV="1">
            <a:off x="5838265" y="4243536"/>
            <a:ext cx="474300" cy="828924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A243F28A-EA5E-4080-B6DE-894F47C5C98C}"/>
              </a:ext>
            </a:extLst>
          </p:cNvPr>
          <p:cNvSpPr/>
          <p:nvPr/>
        </p:nvSpPr>
        <p:spPr>
          <a:xfrm>
            <a:off x="3766990" y="3382458"/>
            <a:ext cx="13352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embedding</a:t>
            </a:r>
            <a:endParaRPr lang="zh-TW" altLang="en-US" sz="1400" b="1" dirty="0">
              <a:solidFill>
                <a:schemeClr val="accent1">
                  <a:lumMod val="5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0F87FADD-E5E6-4B9E-94DA-46380A672052}"/>
              </a:ext>
            </a:extLst>
          </p:cNvPr>
          <p:cNvSpPr/>
          <p:nvPr/>
        </p:nvSpPr>
        <p:spPr>
          <a:xfrm>
            <a:off x="6051829" y="4630911"/>
            <a:ext cx="13171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embedding</a:t>
            </a:r>
            <a:endParaRPr lang="zh-TW" altLang="en-US" sz="1400" b="1" dirty="0">
              <a:solidFill>
                <a:schemeClr val="accent1">
                  <a:lumMod val="5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C95E3166-A745-4BA6-A153-5B5EEAE5BBD7}"/>
              </a:ext>
            </a:extLst>
          </p:cNvPr>
          <p:cNvSpPr/>
          <p:nvPr/>
        </p:nvSpPr>
        <p:spPr>
          <a:xfrm>
            <a:off x="7116998" y="3769174"/>
            <a:ext cx="11996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embedding</a:t>
            </a:r>
            <a:endParaRPr lang="zh-TW" altLang="en-US" sz="1400" b="1" dirty="0">
              <a:solidFill>
                <a:schemeClr val="accent1">
                  <a:lumMod val="5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6EE2DDD3-44E4-479F-BB30-BB6EF914EC8E}"/>
              </a:ext>
            </a:extLst>
          </p:cNvPr>
          <p:cNvSpPr/>
          <p:nvPr/>
        </p:nvSpPr>
        <p:spPr>
          <a:xfrm>
            <a:off x="5463572" y="2199237"/>
            <a:ext cx="1370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Aggregate</a:t>
            </a:r>
          </a:p>
        </p:txBody>
      </p: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AC2A3E2C-D3C6-4EFA-98BB-27BDD85D550C}"/>
              </a:ext>
            </a:extLst>
          </p:cNvPr>
          <p:cNvCxnSpPr/>
          <p:nvPr/>
        </p:nvCxnSpPr>
        <p:spPr>
          <a:xfrm>
            <a:off x="7235618" y="3386906"/>
            <a:ext cx="1393934" cy="222808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74119784-B28F-4726-A70F-742DC4C4E8BE}"/>
              </a:ext>
            </a:extLst>
          </p:cNvPr>
          <p:cNvCxnSpPr/>
          <p:nvPr/>
        </p:nvCxnSpPr>
        <p:spPr>
          <a:xfrm flipH="1" flipV="1">
            <a:off x="3649310" y="2835674"/>
            <a:ext cx="1559544" cy="356658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B2293C8E-9CE0-4103-9422-4E1DC7D59048}"/>
              </a:ext>
            </a:extLst>
          </p:cNvPr>
          <p:cNvCxnSpPr/>
          <p:nvPr/>
        </p:nvCxnSpPr>
        <p:spPr>
          <a:xfrm flipH="1">
            <a:off x="5399723" y="4317078"/>
            <a:ext cx="479714" cy="795614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CF3DC8D0-6D9E-4F1A-B219-A9FE474D0E33}"/>
              </a:ext>
            </a:extLst>
          </p:cNvPr>
          <p:cNvCxnSpPr/>
          <p:nvPr/>
        </p:nvCxnSpPr>
        <p:spPr>
          <a:xfrm flipV="1">
            <a:off x="4911500" y="4294917"/>
            <a:ext cx="552072" cy="1078134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81DFBC70-1111-48A2-ACE8-1BD3A1E08C5A}"/>
              </a:ext>
            </a:extLst>
          </p:cNvPr>
          <p:cNvCxnSpPr/>
          <p:nvPr/>
        </p:nvCxnSpPr>
        <p:spPr>
          <a:xfrm>
            <a:off x="2967845" y="2971027"/>
            <a:ext cx="2284365" cy="637461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C9457CE5-6323-4749-B322-8914AF6C0003}"/>
              </a:ext>
            </a:extLst>
          </p:cNvPr>
          <p:cNvCxnSpPr/>
          <p:nvPr/>
        </p:nvCxnSpPr>
        <p:spPr>
          <a:xfrm flipH="1" flipV="1">
            <a:off x="7036447" y="3414383"/>
            <a:ext cx="2481669" cy="357123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矩形 93">
            <a:extLst>
              <a:ext uri="{FF2B5EF4-FFF2-40B4-BE49-F238E27FC236}">
                <a16:creationId xmlns:a16="http://schemas.microsoft.com/office/drawing/2014/main" id="{34FAA8C4-7816-4B2B-AAC5-21B63D891C3D}"/>
              </a:ext>
            </a:extLst>
          </p:cNvPr>
          <p:cNvSpPr/>
          <p:nvPr/>
        </p:nvSpPr>
        <p:spPr>
          <a:xfrm>
            <a:off x="4471123" y="4513141"/>
            <a:ext cx="6179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data</a:t>
            </a:r>
            <a:endParaRPr lang="zh-TW" altLang="en-US" sz="1400" b="1" dirty="0">
              <a:solidFill>
                <a:schemeClr val="accent2">
                  <a:lumMod val="7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E0E08BEA-A0F3-440E-B4B7-EFA1A4DC7671}"/>
              </a:ext>
            </a:extLst>
          </p:cNvPr>
          <p:cNvSpPr/>
          <p:nvPr/>
        </p:nvSpPr>
        <p:spPr>
          <a:xfrm>
            <a:off x="7446994" y="3145860"/>
            <a:ext cx="6179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data</a:t>
            </a:r>
            <a:endParaRPr lang="zh-TW" altLang="en-US" sz="1400" b="1" dirty="0">
              <a:solidFill>
                <a:schemeClr val="accent2">
                  <a:lumMod val="7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67216550-F60B-474F-B68A-B0D9145B47B5}"/>
              </a:ext>
            </a:extLst>
          </p:cNvPr>
          <p:cNvSpPr/>
          <p:nvPr/>
        </p:nvSpPr>
        <p:spPr>
          <a:xfrm>
            <a:off x="4226467" y="3017089"/>
            <a:ext cx="6179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data</a:t>
            </a:r>
            <a:endParaRPr lang="zh-TW" altLang="en-US" sz="1400" b="1" dirty="0">
              <a:solidFill>
                <a:schemeClr val="accent2">
                  <a:lumMod val="7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32A6C98E-7630-46D3-A6FC-45E592B5C499}"/>
              </a:ext>
            </a:extLst>
          </p:cNvPr>
          <p:cNvSpPr/>
          <p:nvPr/>
        </p:nvSpPr>
        <p:spPr>
          <a:xfrm>
            <a:off x="4232675" y="2652807"/>
            <a:ext cx="1124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gradients</a:t>
            </a:r>
            <a:endParaRPr lang="zh-TW" altLang="en-US" sz="1400" b="1" dirty="0">
              <a:solidFill>
                <a:schemeClr val="accent1">
                  <a:lumMod val="5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92AADBB4-9941-4131-A270-EA1F5EDC2D53}"/>
              </a:ext>
            </a:extLst>
          </p:cNvPr>
          <p:cNvSpPr/>
          <p:nvPr/>
        </p:nvSpPr>
        <p:spPr>
          <a:xfrm>
            <a:off x="7198033" y="3106606"/>
            <a:ext cx="1124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gradients</a:t>
            </a:r>
            <a:endParaRPr lang="zh-TW" altLang="en-US" sz="1400" b="1" dirty="0">
              <a:solidFill>
                <a:schemeClr val="accent1">
                  <a:lumMod val="5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073BD464-5AA0-4235-A1D7-953B328110A7}"/>
              </a:ext>
            </a:extLst>
          </p:cNvPr>
          <p:cNvSpPr/>
          <p:nvPr/>
        </p:nvSpPr>
        <p:spPr>
          <a:xfrm>
            <a:off x="4460545" y="4456893"/>
            <a:ext cx="1124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gradients</a:t>
            </a:r>
            <a:endParaRPr lang="zh-TW" altLang="en-US" sz="1400" b="1" dirty="0">
              <a:solidFill>
                <a:schemeClr val="accent1">
                  <a:lumMod val="5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ADFBBF2-BF74-44CD-9D59-A80EAC3637E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01" y="2543361"/>
            <a:ext cx="950797" cy="91877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1F5216C-17AA-422C-90B7-5265988A6D5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276" y="5057983"/>
            <a:ext cx="1055439" cy="1055439"/>
          </a:xfrm>
          <a:prstGeom prst="rect">
            <a:avLst/>
          </a:prstGeom>
        </p:spPr>
      </p:pic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407808C7-7519-47FF-8456-175ED774F94B}"/>
              </a:ext>
            </a:extLst>
          </p:cNvPr>
          <p:cNvCxnSpPr>
            <a:cxnSpLocks/>
          </p:cNvCxnSpPr>
          <p:nvPr/>
        </p:nvCxnSpPr>
        <p:spPr>
          <a:xfrm flipH="1">
            <a:off x="4044801" y="4086100"/>
            <a:ext cx="1164053" cy="72128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矩形 100">
            <a:extLst>
              <a:ext uri="{FF2B5EF4-FFF2-40B4-BE49-F238E27FC236}">
                <a16:creationId xmlns:a16="http://schemas.microsoft.com/office/drawing/2014/main" id="{FDF6D342-FAF8-41C3-9E8C-CBD466FB639D}"/>
              </a:ext>
            </a:extLst>
          </p:cNvPr>
          <p:cNvSpPr/>
          <p:nvPr/>
        </p:nvSpPr>
        <p:spPr>
          <a:xfrm>
            <a:off x="3538467" y="4114185"/>
            <a:ext cx="12213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C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Public key</a:t>
            </a:r>
            <a:endParaRPr lang="zh-TW" altLang="en-US" sz="1400" b="1" dirty="0">
              <a:solidFill>
                <a:srgbClr val="FFC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02" name="直線單箭頭接點 101">
            <a:extLst>
              <a:ext uri="{FF2B5EF4-FFF2-40B4-BE49-F238E27FC236}">
                <a16:creationId xmlns:a16="http://schemas.microsoft.com/office/drawing/2014/main" id="{297E3B97-435D-4F64-9045-BAD67659BD4E}"/>
              </a:ext>
            </a:extLst>
          </p:cNvPr>
          <p:cNvCxnSpPr>
            <a:cxnSpLocks/>
          </p:cNvCxnSpPr>
          <p:nvPr/>
        </p:nvCxnSpPr>
        <p:spPr>
          <a:xfrm flipH="1" flipV="1">
            <a:off x="3894457" y="2539417"/>
            <a:ext cx="1313770" cy="10549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>
            <a:extLst>
              <a:ext uri="{FF2B5EF4-FFF2-40B4-BE49-F238E27FC236}">
                <a16:creationId xmlns:a16="http://schemas.microsoft.com/office/drawing/2014/main" id="{06EF503C-7110-4D6A-82C6-6253F54DE3AC}"/>
              </a:ext>
            </a:extLst>
          </p:cNvPr>
          <p:cNvSpPr/>
          <p:nvPr/>
        </p:nvSpPr>
        <p:spPr>
          <a:xfrm>
            <a:off x="4008479" y="2163147"/>
            <a:ext cx="12213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C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Public key</a:t>
            </a:r>
            <a:endParaRPr lang="zh-TW" altLang="en-US" sz="1400" b="1" dirty="0">
              <a:solidFill>
                <a:srgbClr val="FFC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04" name="直線單箭頭接點 103">
            <a:extLst>
              <a:ext uri="{FF2B5EF4-FFF2-40B4-BE49-F238E27FC236}">
                <a16:creationId xmlns:a16="http://schemas.microsoft.com/office/drawing/2014/main" id="{0C4A5ED2-2C09-4D2D-A9A2-9FD3D60F7977}"/>
              </a:ext>
            </a:extLst>
          </p:cNvPr>
          <p:cNvCxnSpPr>
            <a:cxnSpLocks/>
          </p:cNvCxnSpPr>
          <p:nvPr/>
        </p:nvCxnSpPr>
        <p:spPr>
          <a:xfrm>
            <a:off x="7102960" y="2834209"/>
            <a:ext cx="1387973" cy="35500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矩形 104">
            <a:extLst>
              <a:ext uri="{FF2B5EF4-FFF2-40B4-BE49-F238E27FC236}">
                <a16:creationId xmlns:a16="http://schemas.microsoft.com/office/drawing/2014/main" id="{76F43A99-CE41-4A17-ADF5-FC7F40C6106B}"/>
              </a:ext>
            </a:extLst>
          </p:cNvPr>
          <p:cNvSpPr/>
          <p:nvPr/>
        </p:nvSpPr>
        <p:spPr>
          <a:xfrm>
            <a:off x="8066262" y="2737909"/>
            <a:ext cx="12213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C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Public key</a:t>
            </a:r>
            <a:endParaRPr lang="zh-TW" altLang="en-US" sz="1400" b="1" dirty="0">
              <a:solidFill>
                <a:srgbClr val="FFC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2DB9706A-9271-479F-9385-B4B87B26F320}"/>
              </a:ext>
            </a:extLst>
          </p:cNvPr>
          <p:cNvCxnSpPr/>
          <p:nvPr/>
        </p:nvCxnSpPr>
        <p:spPr>
          <a:xfrm>
            <a:off x="2059900" y="3771506"/>
            <a:ext cx="703884" cy="111888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E83937FC-7843-4DD8-A062-43F67C256DBD}"/>
              </a:ext>
            </a:extLst>
          </p:cNvPr>
          <p:cNvCxnSpPr>
            <a:cxnSpLocks/>
          </p:cNvCxnSpPr>
          <p:nvPr/>
        </p:nvCxnSpPr>
        <p:spPr>
          <a:xfrm flipV="1">
            <a:off x="6453994" y="4728099"/>
            <a:ext cx="2175558" cy="74751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 106">
            <a:extLst>
              <a:ext uri="{FF2B5EF4-FFF2-40B4-BE49-F238E27FC236}">
                <a16:creationId xmlns:a16="http://schemas.microsoft.com/office/drawing/2014/main" id="{822A6F3A-1369-49DC-BFDF-F77CB8DBBBBE}"/>
              </a:ext>
            </a:extLst>
          </p:cNvPr>
          <p:cNvSpPr/>
          <p:nvPr/>
        </p:nvSpPr>
        <p:spPr>
          <a:xfrm>
            <a:off x="-4097" y="4439449"/>
            <a:ext cx="25713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20386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Encrypted entity alignment to identify users</a:t>
            </a:r>
            <a:endParaRPr lang="zh-TW" altLang="en-US" sz="1400" b="1" dirty="0">
              <a:solidFill>
                <a:srgbClr val="203864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A1CC58E2-6A22-4179-8D6F-6509E8A7F207}"/>
              </a:ext>
            </a:extLst>
          </p:cNvPr>
          <p:cNvSpPr/>
          <p:nvPr/>
        </p:nvSpPr>
        <p:spPr>
          <a:xfrm>
            <a:off x="7426964" y="5234228"/>
            <a:ext cx="27300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20386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Encrypted entity alignment to identify users</a:t>
            </a:r>
            <a:endParaRPr lang="zh-TW" altLang="en-US" sz="1400" b="1" dirty="0">
              <a:solidFill>
                <a:srgbClr val="203864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27" name="接點: 弧形 26">
            <a:extLst>
              <a:ext uri="{FF2B5EF4-FFF2-40B4-BE49-F238E27FC236}">
                <a16:creationId xmlns:a16="http://schemas.microsoft.com/office/drawing/2014/main" id="{1F907357-FCA3-4640-B866-69DB863546D0}"/>
              </a:ext>
            </a:extLst>
          </p:cNvPr>
          <p:cNvCxnSpPr>
            <a:stCxn id="50" idx="0"/>
            <a:endCxn id="58" idx="0"/>
          </p:cNvCxnSpPr>
          <p:nvPr/>
        </p:nvCxnSpPr>
        <p:spPr>
          <a:xfrm rot="16200000" flipH="1">
            <a:off x="5699172" y="-1032746"/>
            <a:ext cx="842298" cy="7748846"/>
          </a:xfrm>
          <a:prstGeom prst="curvedConnector3">
            <a:avLst>
              <a:gd name="adj1" fmla="val -54911"/>
            </a:avLst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矩形 108">
            <a:extLst>
              <a:ext uri="{FF2B5EF4-FFF2-40B4-BE49-F238E27FC236}">
                <a16:creationId xmlns:a16="http://schemas.microsoft.com/office/drawing/2014/main" id="{F4DCC61F-C63F-41E2-B6AE-CBBA0FFBCDFF}"/>
              </a:ext>
            </a:extLst>
          </p:cNvPr>
          <p:cNvSpPr/>
          <p:nvPr/>
        </p:nvSpPr>
        <p:spPr>
          <a:xfrm>
            <a:off x="931308" y="1521525"/>
            <a:ext cx="26071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20386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E</a:t>
            </a:r>
            <a:r>
              <a:rPr lang="en-US" altLang="zh-TW" sz="1400" b="1" i="0" dirty="0">
                <a:solidFill>
                  <a:srgbClr val="203864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ncrypted entity alignment to identify users</a:t>
            </a:r>
            <a:endParaRPr lang="zh-TW" altLang="en-US" sz="1400" b="1" dirty="0">
              <a:solidFill>
                <a:srgbClr val="203864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14" name="圖片 113">
            <a:extLst>
              <a:ext uri="{FF2B5EF4-FFF2-40B4-BE49-F238E27FC236}">
                <a16:creationId xmlns:a16="http://schemas.microsoft.com/office/drawing/2014/main" id="{30DE5167-3B34-446F-ADA5-4B6E38B259C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19" y="2544830"/>
            <a:ext cx="935793" cy="862276"/>
          </a:xfrm>
          <a:prstGeom prst="rect">
            <a:avLst/>
          </a:prstGeom>
        </p:spPr>
      </p:pic>
      <p:pic>
        <p:nvPicPr>
          <p:cNvPr id="116" name="圖片 115">
            <a:extLst>
              <a:ext uri="{FF2B5EF4-FFF2-40B4-BE49-F238E27FC236}">
                <a16:creationId xmlns:a16="http://schemas.microsoft.com/office/drawing/2014/main" id="{0A98A1F8-DE13-4121-9EFE-146A1E11332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28" y="5156791"/>
            <a:ext cx="887634" cy="88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1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61" grpId="0"/>
      <p:bldP spid="75" grpId="0"/>
      <p:bldP spid="84" grpId="0"/>
      <p:bldP spid="85" grpId="0"/>
      <p:bldP spid="86" grpId="0"/>
      <p:bldP spid="94" grpId="0"/>
      <p:bldP spid="95" grpId="0"/>
      <p:bldP spid="96" grpId="0"/>
      <p:bldP spid="97" grpId="0"/>
      <p:bldP spid="98" grpId="0"/>
      <p:bldP spid="99" grpId="0"/>
      <p:bldP spid="101" grpId="0"/>
      <p:bldP spid="103" grpId="0"/>
      <p:bldP spid="105" grpId="0"/>
      <p:bldP spid="107" grpId="0"/>
      <p:bldP spid="108" grpId="0"/>
      <p:bldP spid="10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A6DB6-01C8-5E39-0F94-18C5C90F2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3280"/>
            <a:ext cx="10998200" cy="1325563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Arial Rounded MT Bold" panose="020F0704030504030204" pitchFamily="34" charset="0"/>
                <a:ea typeface="Microsoft JhengHei UI" panose="020B0604030504040204" pitchFamily="34" charset="-120"/>
              </a:rPr>
              <a:t>Visualization of the Similarity Model and Merge Model </a:t>
            </a:r>
            <a:endParaRPr lang="zh-TW" altLang="en-US" sz="3200" dirty="0">
              <a:latin typeface="Arial Rounded MT Bold" panose="020F0704030504030204" pitchFamily="34" charset="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31C493-17FD-E324-FBC2-9FB9B0D2C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462FC-E2A1-44EE-96D0-B5A350E9AC4F}" type="slidenum">
              <a:rPr lang="zh-TW" altLang="en-US" smtClean="0"/>
              <a:t>70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365E65C-5EE4-59C2-A111-8E0FA1ED4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90" y="1685005"/>
            <a:ext cx="10640910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1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406688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kern="0" dirty="0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Assumptions – Honest-but-Curious Clients</a:t>
            </a:r>
          </a:p>
        </p:txBody>
      </p:sp>
      <p:sp>
        <p:nvSpPr>
          <p:cNvPr id="19" name="오른쪽 대괄호 18">
            <a:extLst>
              <a:ext uri="{FF2B5EF4-FFF2-40B4-BE49-F238E27FC236}">
                <a16:creationId xmlns:a16="http://schemas.microsoft.com/office/drawing/2014/main" id="{5404D204-2859-4061-AF9C-FE25CC0BBEA5}"/>
              </a:ext>
            </a:extLst>
          </p:cNvPr>
          <p:cNvSpPr/>
          <p:nvPr/>
        </p:nvSpPr>
        <p:spPr>
          <a:xfrm>
            <a:off x="5524978" y="2183918"/>
            <a:ext cx="1280267" cy="2631028"/>
          </a:xfrm>
          <a:prstGeom prst="rightBracket">
            <a:avLst>
              <a:gd name="adj" fmla="val 102753"/>
            </a:avLst>
          </a:prstGeom>
          <a:ln w="95250">
            <a:solidFill>
              <a:schemeClr val="bg1">
                <a:lumMod val="75000"/>
              </a:schemeClr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B0EB3BA-4EC1-42CD-9F36-DD80FAED1E65}"/>
              </a:ext>
            </a:extLst>
          </p:cNvPr>
          <p:cNvCxnSpPr>
            <a:cxnSpLocks/>
          </p:cNvCxnSpPr>
          <p:nvPr/>
        </p:nvCxnSpPr>
        <p:spPr>
          <a:xfrm rot="10800000">
            <a:off x="3908072" y="2183726"/>
            <a:ext cx="1621094" cy="0"/>
          </a:xfrm>
          <a:prstGeom prst="line">
            <a:avLst/>
          </a:prstGeom>
          <a:ln w="952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오른쪽 대괄호 20">
            <a:extLst>
              <a:ext uri="{FF2B5EF4-FFF2-40B4-BE49-F238E27FC236}">
                <a16:creationId xmlns:a16="http://schemas.microsoft.com/office/drawing/2014/main" id="{B9860F27-4C32-48A9-BA89-F6DB069AF264}"/>
              </a:ext>
            </a:extLst>
          </p:cNvPr>
          <p:cNvSpPr/>
          <p:nvPr/>
        </p:nvSpPr>
        <p:spPr>
          <a:xfrm rot="10800000">
            <a:off x="5406161" y="3243432"/>
            <a:ext cx="1280267" cy="2631028"/>
          </a:xfrm>
          <a:prstGeom prst="rightBracket">
            <a:avLst>
              <a:gd name="adj" fmla="val 102753"/>
            </a:avLst>
          </a:prstGeom>
          <a:ln w="95250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FD8D6BD-ECE5-41DD-A5A1-F5021C381917}"/>
              </a:ext>
            </a:extLst>
          </p:cNvPr>
          <p:cNvCxnSpPr>
            <a:cxnSpLocks/>
          </p:cNvCxnSpPr>
          <p:nvPr/>
        </p:nvCxnSpPr>
        <p:spPr>
          <a:xfrm>
            <a:off x="6596770" y="5874462"/>
            <a:ext cx="1621094" cy="0"/>
          </a:xfrm>
          <a:prstGeom prst="line">
            <a:avLst/>
          </a:prstGeom>
          <a:ln w="952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A991D1-4F99-4DD6-8231-5486E7DDBD53}"/>
              </a:ext>
            </a:extLst>
          </p:cNvPr>
          <p:cNvCxnSpPr>
            <a:cxnSpLocks/>
          </p:cNvCxnSpPr>
          <p:nvPr/>
        </p:nvCxnSpPr>
        <p:spPr>
          <a:xfrm flipH="1">
            <a:off x="3912676" y="4814946"/>
            <a:ext cx="1621094" cy="0"/>
          </a:xfrm>
          <a:prstGeom prst="line">
            <a:avLst/>
          </a:prstGeom>
          <a:ln w="95250">
            <a:solidFill>
              <a:schemeClr val="bg1">
                <a:lumMod val="75000"/>
              </a:schemeClr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1A5C546-DC9B-4A92-80B5-88FF3ACDCD6E}"/>
              </a:ext>
            </a:extLst>
          </p:cNvPr>
          <p:cNvCxnSpPr>
            <a:cxnSpLocks/>
          </p:cNvCxnSpPr>
          <p:nvPr/>
        </p:nvCxnSpPr>
        <p:spPr>
          <a:xfrm>
            <a:off x="6600957" y="3243242"/>
            <a:ext cx="1621094" cy="0"/>
          </a:xfrm>
          <a:prstGeom prst="line">
            <a:avLst/>
          </a:prstGeom>
          <a:ln w="95250">
            <a:solidFill>
              <a:schemeClr val="tx1">
                <a:lumMod val="75000"/>
                <a:lumOff val="25000"/>
              </a:schemeClr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6344FC3-9808-405B-8A39-DD20185CCF60}"/>
              </a:ext>
            </a:extLst>
          </p:cNvPr>
          <p:cNvSpPr/>
          <p:nvPr/>
        </p:nvSpPr>
        <p:spPr>
          <a:xfrm>
            <a:off x="6805245" y="3660578"/>
            <a:ext cx="453331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Curious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JhengHei UI Light" panose="020B0304030504040204" pitchFamily="34" charset="-120"/>
              </a:rPr>
              <a:t>All participants will also use all the information they obtain to infer the data information of other participants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697866C-F015-45F5-9BAD-AB24FADA6C40}"/>
              </a:ext>
            </a:extLst>
          </p:cNvPr>
          <p:cNvSpPr/>
          <p:nvPr/>
        </p:nvSpPr>
        <p:spPr>
          <a:xfrm>
            <a:off x="661307" y="2552705"/>
            <a:ext cx="431465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en-US" altLang="ko-KR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Honest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JhengHei UI Light" panose="020B0304030504040204" pitchFamily="34" charset="-120"/>
              </a:rPr>
              <a:t>All participants will follow the data confidentiality rules of Federal Learning</a:t>
            </a:r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  <a:latin typeface="Microsoft JhengHei UI Light" panose="020B0304030504040204" pitchFamily="34" charset="-120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AF09533-9AAC-4B45-A744-7F34B9C90147}"/>
              </a:ext>
            </a:extLst>
          </p:cNvPr>
          <p:cNvSpPr/>
          <p:nvPr/>
        </p:nvSpPr>
        <p:spPr>
          <a:xfrm>
            <a:off x="7960846" y="2996804"/>
            <a:ext cx="514036" cy="514036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24B320F-0581-4940-A769-2DDB83B1A122}"/>
              </a:ext>
            </a:extLst>
          </p:cNvPr>
          <p:cNvSpPr/>
          <p:nvPr/>
        </p:nvSpPr>
        <p:spPr>
          <a:xfrm>
            <a:off x="3721179" y="4557928"/>
            <a:ext cx="514036" cy="514036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748789" y="3859360"/>
            <a:ext cx="694421" cy="4001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but</a:t>
            </a:r>
          </a:p>
        </p:txBody>
      </p:sp>
      <p:sp>
        <p:nvSpPr>
          <p:cNvPr id="2" name="橢圓 1"/>
          <p:cNvSpPr/>
          <p:nvPr/>
        </p:nvSpPr>
        <p:spPr>
          <a:xfrm>
            <a:off x="3835121" y="2064759"/>
            <a:ext cx="248578" cy="24857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8105705" y="5749308"/>
            <a:ext cx="248578" cy="24857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58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4CFB2-4102-4C88-98AA-C16E2D72B6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6693" y="1600200"/>
            <a:ext cx="10438614" cy="2387600"/>
          </a:xfrm>
        </p:spPr>
        <p:txBody>
          <a:bodyPr anchor="ctr">
            <a:normAutofit/>
          </a:bodyPr>
          <a:lstStyle/>
          <a:p>
            <a:r>
              <a:rPr lang="en-US" altLang="zh-TW" sz="4800" dirty="0">
                <a:latin typeface="Arial" panose="020B0604020202020204" pitchFamily="34" charset="0"/>
                <a:cs typeface="Arial" panose="020B0604020202020204" pitchFamily="34" charset="0"/>
              </a:rPr>
              <a:t>Privacy-Preserving </a:t>
            </a:r>
            <a:br>
              <a:rPr lang="en-US" altLang="zh-TW" sz="4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4800" dirty="0"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zh-TW" alt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A5A1A62-6395-458A-93C5-F2B966CD1D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663801"/>
          </a:xfrm>
        </p:spPr>
        <p:txBody>
          <a:bodyPr anchor="ctr">
            <a:normAutofit/>
          </a:bodyPr>
          <a:lstStyle/>
          <a:p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Reza 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Shokri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 and Vitaly 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Shmatikov</a:t>
            </a:r>
            <a:endParaRPr lang="zh-TW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F45B6B4-A182-4542-8F62-1A5526A959C4}"/>
              </a:ext>
            </a:extLst>
          </p:cNvPr>
          <p:cNvSpPr txBox="1"/>
          <p:nvPr/>
        </p:nvSpPr>
        <p:spPr>
          <a:xfrm>
            <a:off x="2250621" y="4169885"/>
            <a:ext cx="7690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Proceedings of the 22nd ACM SIGSAC Conference on Computer and Communications Security (CCS’15)</a:t>
            </a:r>
            <a:endParaRPr lang="zh-TW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36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lob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obster" id="{C37C4F80-F02B-8745-B181-CA2E0847B6D7}" vid="{0C0EE7F6-F7F9-4043-978E-D4D731D4708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lobster</Template>
  <TotalTime>995</TotalTime>
  <Words>5039</Words>
  <Application>Microsoft Office PowerPoint</Application>
  <PresentationFormat>寬螢幕</PresentationFormat>
  <Paragraphs>739</Paragraphs>
  <Slides>70</Slides>
  <Notes>54</Notes>
  <HiddenSlides>3</HiddenSlides>
  <MMClips>0</MMClips>
  <ScaleCrop>false</ScaleCrop>
  <HeadingPairs>
    <vt:vector size="6" baseType="variant">
      <vt:variant>
        <vt:lpstr>使用字型</vt:lpstr>
      </vt:variant>
      <vt:variant>
        <vt:i4>18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70</vt:i4>
      </vt:variant>
    </vt:vector>
  </HeadingPairs>
  <TitlesOfParts>
    <vt:vector size="89" baseType="lpstr">
      <vt:lpstr>CMMI10</vt:lpstr>
      <vt:lpstr>CMMI7</vt:lpstr>
      <vt:lpstr>CMR10</vt:lpstr>
      <vt:lpstr>CMSY10</vt:lpstr>
      <vt:lpstr>Microsoft JhengHei UI</vt:lpstr>
      <vt:lpstr>Microsoft JhengHei UI Light</vt:lpstr>
      <vt:lpstr>NimbusRomNo9L-Medi</vt:lpstr>
      <vt:lpstr>NimbusRomNo9L-Regu</vt:lpstr>
      <vt:lpstr>NimbusRomNo9L-ReguItal</vt:lpstr>
      <vt:lpstr>SFTT0900</vt:lpstr>
      <vt:lpstr>SFTT1000</vt:lpstr>
      <vt:lpstr>微軟正黑體</vt:lpstr>
      <vt:lpstr>Arial</vt:lpstr>
      <vt:lpstr>Arial Rounded MT Bold</vt:lpstr>
      <vt:lpstr>Calibri</vt:lpstr>
      <vt:lpstr>Calibri Light</vt:lpstr>
      <vt:lpstr>Cambria Math</vt:lpstr>
      <vt:lpstr>Wingdings</vt:lpstr>
      <vt:lpstr>lobster</vt:lpstr>
      <vt:lpstr>Federated Learning</vt:lpstr>
      <vt:lpstr>PowerPoint 簡報</vt:lpstr>
      <vt:lpstr>Conventional Deep Learning </vt:lpstr>
      <vt:lpstr>Federated Learning (Horizontal)</vt:lpstr>
      <vt:lpstr>Federated Learning (Horizontal)</vt:lpstr>
      <vt:lpstr>Federated Learning (Vertical)</vt:lpstr>
      <vt:lpstr>Federated Learning (Vertical)</vt:lpstr>
      <vt:lpstr>PowerPoint 簡報</vt:lpstr>
      <vt:lpstr>Privacy-Preserving  Deep Learning</vt:lpstr>
      <vt:lpstr>Method - Distributed Selective SGD (DSSGD) </vt:lpstr>
      <vt:lpstr>Method - Distributed Selective SGD (DSSGD) </vt:lpstr>
      <vt:lpstr>Exchange Protocol</vt:lpstr>
      <vt:lpstr>Exchange Protocol</vt:lpstr>
      <vt:lpstr>Exchange Protocol</vt:lpstr>
      <vt:lpstr>Differential Privacy</vt:lpstr>
      <vt:lpstr>Differential Privacy</vt:lpstr>
      <vt:lpstr>PowerPoint 簡報</vt:lpstr>
      <vt:lpstr>Datasets</vt:lpstr>
      <vt:lpstr>Neural Network Architectures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Inverting Gradients - How easy is it to break privacy in federated learning?</vt:lpstr>
      <vt:lpstr>Contribution</vt:lpstr>
      <vt:lpstr>Federated Learning (Horizontal)</vt:lpstr>
      <vt:lpstr>Theoretical Analysis</vt:lpstr>
      <vt:lpstr>Theoretical Analysis</vt:lpstr>
      <vt:lpstr>Theoretical Analysis</vt:lpstr>
      <vt:lpstr>Theoretical Analysis</vt:lpstr>
      <vt:lpstr>Numerical Reconstruction Method</vt:lpstr>
      <vt:lpstr>Numerical Reconstruction Method</vt:lpstr>
      <vt:lpstr>Single Image Reconstruction from a Single Gradient</vt:lpstr>
      <vt:lpstr>Single Image Reconstruction from a Single Gradient</vt:lpstr>
      <vt:lpstr>Single Image Reconstruction from a Single Gradient</vt:lpstr>
      <vt:lpstr>Translational Invariant Convolutions</vt:lpstr>
      <vt:lpstr>Network Depth and Width</vt:lpstr>
      <vt:lpstr>Federated Averaging and Multiple Images</vt:lpstr>
      <vt:lpstr>Federated Averaging and Multiple Images</vt:lpstr>
      <vt:lpstr>Federated Averaging and Multiple Images</vt:lpstr>
      <vt:lpstr>Federated Averaging and Multiple Images</vt:lpstr>
      <vt:lpstr>A Coupled Design of Exploiting Record Similarity for Practical Vertical Federated Learning</vt:lpstr>
      <vt:lpstr>Recall: Vertical Federated Learning (VFL)</vt:lpstr>
      <vt:lpstr>Observation 1</vt:lpstr>
      <vt:lpstr>Observation 2</vt:lpstr>
      <vt:lpstr>Issues</vt:lpstr>
      <vt:lpstr>Contribution</vt:lpstr>
      <vt:lpstr>Definition</vt:lpstr>
      <vt:lpstr>Soft Linkage</vt:lpstr>
      <vt:lpstr>SplitNN</vt:lpstr>
      <vt:lpstr>Similarity-Based VFL</vt:lpstr>
      <vt:lpstr>Similarity-Based VFL</vt:lpstr>
      <vt:lpstr>Similarity-Based VFL</vt:lpstr>
      <vt:lpstr>Similarity-Based VFL</vt:lpstr>
      <vt:lpstr>Experiment Setting</vt:lpstr>
      <vt:lpstr>Experiment Setting</vt:lpstr>
      <vt:lpstr>Performance on Real-world Datasets</vt:lpstr>
      <vt:lpstr>Performance on Synthetic Datasets</vt:lpstr>
      <vt:lpstr>Effect of Hyperparameter K</vt:lpstr>
      <vt:lpstr>Visualization of the Similarity Model and Merge Model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Federated Learning</dc:title>
  <dc:creator>聖博 曾</dc:creator>
  <cp:lastModifiedBy>聖博 曾</cp:lastModifiedBy>
  <cp:revision>12</cp:revision>
  <dcterms:created xsi:type="dcterms:W3CDTF">2023-05-07T05:07:46Z</dcterms:created>
  <dcterms:modified xsi:type="dcterms:W3CDTF">2023-05-09T06:38:31Z</dcterms:modified>
</cp:coreProperties>
</file>